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68"/>
  </p:notesMasterIdLst>
  <p:sldIdLst>
    <p:sldId id="256" r:id="rId2"/>
    <p:sldId id="412" r:id="rId3"/>
    <p:sldId id="413" r:id="rId4"/>
    <p:sldId id="414" r:id="rId5"/>
    <p:sldId id="417" r:id="rId6"/>
    <p:sldId id="418" r:id="rId7"/>
    <p:sldId id="419" r:id="rId8"/>
    <p:sldId id="343" r:id="rId9"/>
    <p:sldId id="390" r:id="rId10"/>
    <p:sldId id="407" r:id="rId11"/>
    <p:sldId id="408" r:id="rId12"/>
    <p:sldId id="392" r:id="rId13"/>
    <p:sldId id="409" r:id="rId14"/>
    <p:sldId id="410" r:id="rId15"/>
    <p:sldId id="405" r:id="rId16"/>
    <p:sldId id="304" r:id="rId17"/>
    <p:sldId id="422" r:id="rId18"/>
    <p:sldId id="423" r:id="rId19"/>
    <p:sldId id="425" r:id="rId20"/>
    <p:sldId id="426" r:id="rId21"/>
    <p:sldId id="427" r:id="rId22"/>
    <p:sldId id="428" r:id="rId23"/>
    <p:sldId id="429" r:id="rId24"/>
    <p:sldId id="430" r:id="rId25"/>
    <p:sldId id="431" r:id="rId26"/>
    <p:sldId id="432" r:id="rId27"/>
    <p:sldId id="453" r:id="rId28"/>
    <p:sldId id="455" r:id="rId29"/>
    <p:sldId id="454" r:id="rId30"/>
    <p:sldId id="456" r:id="rId31"/>
    <p:sldId id="457" r:id="rId32"/>
    <p:sldId id="458" r:id="rId33"/>
    <p:sldId id="411" r:id="rId34"/>
    <p:sldId id="434" r:id="rId35"/>
    <p:sldId id="435" r:id="rId36"/>
    <p:sldId id="437" r:id="rId37"/>
    <p:sldId id="438" r:id="rId38"/>
    <p:sldId id="436" r:id="rId39"/>
    <p:sldId id="439" r:id="rId40"/>
    <p:sldId id="441" r:id="rId41"/>
    <p:sldId id="433" r:id="rId42"/>
    <p:sldId id="442" r:id="rId43"/>
    <p:sldId id="443" r:id="rId44"/>
    <p:sldId id="440" r:id="rId45"/>
    <p:sldId id="445" r:id="rId46"/>
    <p:sldId id="459" r:id="rId47"/>
    <p:sldId id="460" r:id="rId48"/>
    <p:sldId id="444" r:id="rId49"/>
    <p:sldId id="461" r:id="rId50"/>
    <p:sldId id="463" r:id="rId51"/>
    <p:sldId id="464" r:id="rId52"/>
    <p:sldId id="466" r:id="rId53"/>
    <p:sldId id="467" r:id="rId54"/>
    <p:sldId id="468" r:id="rId55"/>
    <p:sldId id="469" r:id="rId56"/>
    <p:sldId id="446" r:id="rId57"/>
    <p:sldId id="261" r:id="rId58"/>
    <p:sldId id="415" r:id="rId59"/>
    <p:sldId id="420" r:id="rId60"/>
    <p:sldId id="447" r:id="rId61"/>
    <p:sldId id="421" r:id="rId62"/>
    <p:sldId id="448" r:id="rId63"/>
    <p:sldId id="449" r:id="rId64"/>
    <p:sldId id="451" r:id="rId65"/>
    <p:sldId id="450" r:id="rId66"/>
    <p:sldId id="452" r:id="rId67"/>
  </p:sldIdLst>
  <p:sldSz cx="9144000" cy="5143500" type="screen16x9"/>
  <p:notesSz cx="6858000" cy="9144000"/>
  <p:embeddedFontLst>
    <p:embeddedFont>
      <p:font typeface="Baloo 2" panose="03080502040302020200" pitchFamily="66" charset="77"/>
      <p:regular r:id="rId69"/>
      <p:bold r:id="rId70"/>
    </p:embeddedFont>
    <p:embeddedFont>
      <p:font typeface="Cambria Math" panose="02040503050406030204" pitchFamily="18" charset="0"/>
      <p:regular r:id="rId71"/>
    </p:embeddedFont>
    <p:embeddedFont>
      <p:font typeface="Concert One" pitchFamily="2" charset="77"/>
      <p:regular r:id="rId72"/>
    </p:embeddedFont>
    <p:embeddedFont>
      <p:font typeface="Teko" panose="02000000000000000000" pitchFamily="2" charset="77"/>
      <p:regular r:id="rId73"/>
      <p:bold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FAEA00"/>
    <a:srgbClr val="00FDFF"/>
    <a:srgbClr val="E0DCFF"/>
    <a:srgbClr val="FFCDD4"/>
    <a:srgbClr val="FCE6E5"/>
    <a:srgbClr val="D6C4DE"/>
    <a:srgbClr val="D9C1D8"/>
    <a:srgbClr val="E6E5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6D27C-FFE2-FB4C-B6EE-347B1F31790E}" v="97" dt="2021-03-15T23:04:29.790"/>
  </p1510:revLst>
</p1510:revInfo>
</file>

<file path=ppt/tableStyles.xml><?xml version="1.0" encoding="utf-8"?>
<a:tblStyleLst xmlns:a="http://schemas.openxmlformats.org/drawingml/2006/main" def="{D0CFCCEC-FA5B-4BD6-9C29-9905A8ED209A}">
  <a:tblStyle styleId="{D0CFCCEC-FA5B-4BD6-9C29-9905A8ED20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7"/>
    <p:restoredTop sz="94694"/>
  </p:normalViewPr>
  <p:slideViewPr>
    <p:cSldViewPr snapToGrid="0" snapToObjects="1">
      <p:cViewPr varScale="1">
        <p:scale>
          <a:sx n="161" d="100"/>
          <a:sy n="161" d="100"/>
        </p:scale>
        <p:origin x="6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6.fntdata"/><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3766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9711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142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584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981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7654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943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866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76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716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1935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4928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834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57</a:t>
            </a:fld>
            <a:endParaRPr lang="en-US"/>
          </a:p>
        </p:txBody>
      </p:sp>
    </p:spTree>
    <p:extLst>
      <p:ext uri="{BB962C8B-B14F-4D97-AF65-F5344CB8AC3E}">
        <p14:creationId xmlns:p14="http://schemas.microsoft.com/office/powerpoint/2010/main" val="2906720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42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5947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2589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8467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3053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8981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2444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853050" y="518444"/>
            <a:ext cx="7757688" cy="4439866"/>
            <a:chOff x="329117" y="143471"/>
            <a:chExt cx="8485767" cy="4856559"/>
          </a:xfrm>
        </p:grpSpPr>
        <p:grpSp>
          <p:nvGrpSpPr>
            <p:cNvPr id="11" name="Google Shape;11;p2"/>
            <p:cNvGrpSpPr/>
            <p:nvPr/>
          </p:nvGrpSpPr>
          <p:grpSpPr>
            <a:xfrm>
              <a:off x="329117" y="143471"/>
              <a:ext cx="8485767" cy="4856559"/>
              <a:chOff x="254525" y="67275"/>
              <a:chExt cx="8485767" cy="4856559"/>
            </a:xfrm>
          </p:grpSpPr>
          <p:sp>
            <p:nvSpPr>
              <p:cNvPr id="12" name="Google Shape;12;p2"/>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54525" y="67275"/>
                <a:ext cx="8485767" cy="4856559"/>
              </a:xfrm>
              <a:custGeom>
                <a:avLst/>
                <a:gdLst/>
                <a:ahLst/>
                <a:cxnLst/>
                <a:rect l="l" t="t" r="r" b="b"/>
                <a:pathLst>
                  <a:path w="36696" h="28112" extrusionOk="0">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6610115" y="4104937"/>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14487" y="4028602"/>
            <a:ext cx="339830" cy="36654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565151" y="3342101"/>
            <a:ext cx="1928325" cy="2247935"/>
            <a:chOff x="-717551" y="3189701"/>
            <a:chExt cx="1928325" cy="2247935"/>
          </a:xfrm>
        </p:grpSpPr>
        <p:sp>
          <p:nvSpPr>
            <p:cNvPr id="23" name="Google Shape;23;p2"/>
            <p:cNvSpPr/>
            <p:nvPr/>
          </p:nvSpPr>
          <p:spPr>
            <a:xfrm>
              <a:off x="-712863"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17551"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7551"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98911"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39811"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07546"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27510"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0051"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67372"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32811"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324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9805"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95260"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08870"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82798"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3698"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49608"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8356"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86489"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61878"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45247"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43964"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49281"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45263"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84169"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13045"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12033"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3095"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00074"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8031549" y="3342101"/>
            <a:ext cx="1928325" cy="2247935"/>
            <a:chOff x="7879149" y="3189701"/>
            <a:chExt cx="1928325" cy="2247935"/>
          </a:xfrm>
        </p:grpSpPr>
        <p:sp>
          <p:nvSpPr>
            <p:cNvPr id="53" name="Google Shape;53;p2"/>
            <p:cNvSpPr/>
            <p:nvPr/>
          </p:nvSpPr>
          <p:spPr>
            <a:xfrm flipH="1">
              <a:off x="8622011"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8618049"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8750927"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9621356"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9456556"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9176848"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8977502"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8513688"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8509726"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8691098"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928182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9167528"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9029348"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8911035"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8394756"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8390794"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8509719"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flipH="1">
              <a:off x="8665198"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flipH="1">
              <a:off x="8599402"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flipH="1">
              <a:off x="8536953"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flipH="1">
              <a:off x="8483155"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flipH="1">
              <a:off x="8445262"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flipH="1">
              <a:off x="7911015"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flipH="1">
              <a:off x="7879149"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flipH="1">
              <a:off x="8008063"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flipH="1">
              <a:off x="7967489"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flipH="1">
              <a:off x="7954207"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flipH="1">
              <a:off x="7962188"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flipH="1">
              <a:off x="8013365"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2"/>
          <p:cNvSpPr/>
          <p:nvPr/>
        </p:nvSpPr>
        <p:spPr>
          <a:xfrm>
            <a:off x="2822648" y="1410591"/>
            <a:ext cx="10916" cy="6717"/>
          </a:xfrm>
          <a:custGeom>
            <a:avLst/>
            <a:gdLst/>
            <a:ahLst/>
            <a:cxnLst/>
            <a:rect l="l" t="t" r="r" b="b"/>
            <a:pathLst>
              <a:path w="273" h="168" extrusionOk="0">
                <a:moveTo>
                  <a:pt x="213" y="0"/>
                </a:moveTo>
                <a:cubicBezTo>
                  <a:pt x="203" y="0"/>
                  <a:pt x="194" y="3"/>
                  <a:pt x="185" y="8"/>
                </a:cubicBezTo>
                <a:cubicBezTo>
                  <a:pt x="166" y="20"/>
                  <a:pt x="177" y="46"/>
                  <a:pt x="194" y="46"/>
                </a:cubicBezTo>
                <a:cubicBezTo>
                  <a:pt x="197" y="46"/>
                  <a:pt x="201" y="45"/>
                  <a:pt x="205" y="43"/>
                </a:cubicBezTo>
                <a:lnTo>
                  <a:pt x="205" y="43"/>
                </a:lnTo>
                <a:cubicBezTo>
                  <a:pt x="168" y="65"/>
                  <a:pt x="175" y="78"/>
                  <a:pt x="133" y="87"/>
                </a:cubicBezTo>
                <a:cubicBezTo>
                  <a:pt x="129" y="88"/>
                  <a:pt x="125" y="88"/>
                  <a:pt x="122" y="88"/>
                </a:cubicBezTo>
                <a:cubicBezTo>
                  <a:pt x="110" y="88"/>
                  <a:pt x="98" y="85"/>
                  <a:pt x="86" y="85"/>
                </a:cubicBezTo>
                <a:cubicBezTo>
                  <a:pt x="81" y="85"/>
                  <a:pt x="76" y="85"/>
                  <a:pt x="70" y="87"/>
                </a:cubicBezTo>
                <a:cubicBezTo>
                  <a:pt x="47" y="93"/>
                  <a:pt x="27" y="104"/>
                  <a:pt x="13" y="121"/>
                </a:cubicBezTo>
                <a:cubicBezTo>
                  <a:pt x="1" y="135"/>
                  <a:pt x="13" y="152"/>
                  <a:pt x="27" y="152"/>
                </a:cubicBezTo>
                <a:cubicBezTo>
                  <a:pt x="31" y="152"/>
                  <a:pt x="35" y="151"/>
                  <a:pt x="39" y="147"/>
                </a:cubicBezTo>
                <a:cubicBezTo>
                  <a:pt x="88" y="100"/>
                  <a:pt x="261" y="167"/>
                  <a:pt x="270" y="62"/>
                </a:cubicBezTo>
                <a:cubicBezTo>
                  <a:pt x="273" y="27"/>
                  <a:pt x="244" y="0"/>
                  <a:pt x="213"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836429" y="3587752"/>
            <a:ext cx="8077" cy="12115"/>
          </a:xfrm>
          <a:custGeom>
            <a:avLst/>
            <a:gdLst/>
            <a:ahLst/>
            <a:cxnLst/>
            <a:rect l="l" t="t" r="r" b="b"/>
            <a:pathLst>
              <a:path w="202" h="303" extrusionOk="0">
                <a:moveTo>
                  <a:pt x="2" y="1"/>
                </a:moveTo>
                <a:cubicBezTo>
                  <a:pt x="1" y="1"/>
                  <a:pt x="1" y="1"/>
                  <a:pt x="1" y="2"/>
                </a:cubicBezTo>
                <a:cubicBezTo>
                  <a:pt x="62" y="94"/>
                  <a:pt x="121" y="188"/>
                  <a:pt x="181" y="282"/>
                </a:cubicBezTo>
                <a:cubicBezTo>
                  <a:pt x="187" y="289"/>
                  <a:pt x="194" y="296"/>
                  <a:pt x="201" y="303"/>
                </a:cubicBezTo>
                <a:cubicBezTo>
                  <a:pt x="67" y="81"/>
                  <a:pt x="10" y="1"/>
                  <a:pt x="2"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489951" y="2822527"/>
            <a:ext cx="5398" cy="15714"/>
          </a:xfrm>
          <a:custGeom>
            <a:avLst/>
            <a:gdLst/>
            <a:ahLst/>
            <a:cxnLst/>
            <a:rect l="l" t="t" r="r" b="b"/>
            <a:pathLst>
              <a:path w="135" h="393" extrusionOk="0">
                <a:moveTo>
                  <a:pt x="3" y="1"/>
                </a:moveTo>
                <a:cubicBezTo>
                  <a:pt x="1" y="1"/>
                  <a:pt x="3" y="17"/>
                  <a:pt x="10" y="43"/>
                </a:cubicBezTo>
                <a:cubicBezTo>
                  <a:pt x="53" y="157"/>
                  <a:pt x="95" y="270"/>
                  <a:pt x="132" y="386"/>
                </a:cubicBezTo>
                <a:cubicBezTo>
                  <a:pt x="132" y="388"/>
                  <a:pt x="133" y="389"/>
                  <a:pt x="135" y="392"/>
                </a:cubicBezTo>
                <a:cubicBezTo>
                  <a:pt x="45" y="100"/>
                  <a:pt x="8" y="1"/>
                  <a:pt x="3"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904698" y="-181955"/>
            <a:ext cx="9037" cy="9996"/>
          </a:xfrm>
          <a:custGeom>
            <a:avLst/>
            <a:gdLst/>
            <a:ahLst/>
            <a:cxnLst/>
            <a:rect l="l" t="t" r="r" b="b"/>
            <a:pathLst>
              <a:path w="226" h="250" extrusionOk="0">
                <a:moveTo>
                  <a:pt x="6" y="0"/>
                </a:moveTo>
                <a:cubicBezTo>
                  <a:pt x="0" y="0"/>
                  <a:pt x="54" y="66"/>
                  <a:pt x="225" y="249"/>
                </a:cubicBezTo>
                <a:lnTo>
                  <a:pt x="212" y="232"/>
                </a:lnTo>
                <a:cubicBezTo>
                  <a:pt x="145" y="156"/>
                  <a:pt x="77" y="80"/>
                  <a:pt x="12" y="4"/>
                </a:cubicBezTo>
                <a:cubicBezTo>
                  <a:pt x="9" y="2"/>
                  <a:pt x="7" y="0"/>
                  <a:pt x="6"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txBox="1">
            <a:spLocks noGrp="1"/>
          </p:cNvSpPr>
          <p:nvPr>
            <p:ph type="ctrTitle"/>
          </p:nvPr>
        </p:nvSpPr>
        <p:spPr>
          <a:xfrm>
            <a:off x="2155050" y="1546808"/>
            <a:ext cx="4836000" cy="1739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Font typeface="Concert One"/>
              <a:buNone/>
              <a:defRPr sz="6800"/>
            </a:lvl1pPr>
            <a:lvl2pPr lvl="1" algn="ctr">
              <a:lnSpc>
                <a:spcPct val="80000"/>
              </a:lnSpc>
              <a:spcBef>
                <a:spcPts val="0"/>
              </a:spcBef>
              <a:spcAft>
                <a:spcPts val="0"/>
              </a:spcAft>
              <a:buSzPts val="5200"/>
              <a:buNone/>
              <a:defRPr sz="5200"/>
            </a:lvl2pPr>
            <a:lvl3pPr lvl="2" algn="ctr">
              <a:lnSpc>
                <a:spcPct val="80000"/>
              </a:lnSpc>
              <a:spcBef>
                <a:spcPts val="0"/>
              </a:spcBef>
              <a:spcAft>
                <a:spcPts val="0"/>
              </a:spcAft>
              <a:buSzPts val="5200"/>
              <a:buNone/>
              <a:defRPr sz="5200"/>
            </a:lvl3pPr>
            <a:lvl4pPr lvl="3" algn="ctr">
              <a:lnSpc>
                <a:spcPct val="80000"/>
              </a:lnSpc>
              <a:spcBef>
                <a:spcPts val="0"/>
              </a:spcBef>
              <a:spcAft>
                <a:spcPts val="0"/>
              </a:spcAft>
              <a:buSzPts val="5200"/>
              <a:buNone/>
              <a:defRPr sz="5200"/>
            </a:lvl4pPr>
            <a:lvl5pPr lvl="4" algn="ctr">
              <a:lnSpc>
                <a:spcPct val="80000"/>
              </a:lnSpc>
              <a:spcBef>
                <a:spcPts val="0"/>
              </a:spcBef>
              <a:spcAft>
                <a:spcPts val="0"/>
              </a:spcAft>
              <a:buSzPts val="5200"/>
              <a:buNone/>
              <a:defRPr sz="5200"/>
            </a:lvl5pPr>
            <a:lvl6pPr lvl="5" algn="ctr">
              <a:lnSpc>
                <a:spcPct val="80000"/>
              </a:lnSpc>
              <a:spcBef>
                <a:spcPts val="0"/>
              </a:spcBef>
              <a:spcAft>
                <a:spcPts val="0"/>
              </a:spcAft>
              <a:buSzPts val="5200"/>
              <a:buNone/>
              <a:defRPr sz="5200"/>
            </a:lvl6pPr>
            <a:lvl7pPr lvl="6" algn="ctr">
              <a:lnSpc>
                <a:spcPct val="80000"/>
              </a:lnSpc>
              <a:spcBef>
                <a:spcPts val="0"/>
              </a:spcBef>
              <a:spcAft>
                <a:spcPts val="0"/>
              </a:spcAft>
              <a:buSzPts val="5200"/>
              <a:buNone/>
              <a:defRPr sz="5200"/>
            </a:lvl7pPr>
            <a:lvl8pPr lvl="7" algn="ctr">
              <a:lnSpc>
                <a:spcPct val="80000"/>
              </a:lnSpc>
              <a:spcBef>
                <a:spcPts val="0"/>
              </a:spcBef>
              <a:spcAft>
                <a:spcPts val="0"/>
              </a:spcAft>
              <a:buSzPts val="5200"/>
              <a:buNone/>
              <a:defRPr sz="5200"/>
            </a:lvl8pPr>
            <a:lvl9pPr lvl="8" algn="ctr">
              <a:lnSpc>
                <a:spcPct val="80000"/>
              </a:lnSpc>
              <a:spcBef>
                <a:spcPts val="0"/>
              </a:spcBef>
              <a:spcAft>
                <a:spcPts val="0"/>
              </a:spcAft>
              <a:buSzPts val="5200"/>
              <a:buNone/>
              <a:defRPr sz="5200"/>
            </a:lvl9pPr>
          </a:lstStyle>
          <a:p>
            <a:endParaRPr/>
          </a:p>
        </p:txBody>
      </p:sp>
      <p:sp>
        <p:nvSpPr>
          <p:cNvPr id="87" name="Google Shape;87;p2"/>
          <p:cNvSpPr txBox="1">
            <a:spLocks noGrp="1"/>
          </p:cNvSpPr>
          <p:nvPr>
            <p:ph type="subTitle" idx="1"/>
          </p:nvPr>
        </p:nvSpPr>
        <p:spPr>
          <a:xfrm>
            <a:off x="2391600" y="3321323"/>
            <a:ext cx="436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2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8" name="Google Shape;88;p2"/>
          <p:cNvSpPr/>
          <p:nvPr/>
        </p:nvSpPr>
        <p:spPr>
          <a:xfrm>
            <a:off x="7169342" y="1095366"/>
            <a:ext cx="398352" cy="427012"/>
          </a:xfrm>
          <a:custGeom>
            <a:avLst/>
            <a:gdLst/>
            <a:ahLst/>
            <a:cxnLst/>
            <a:rect l="l" t="t" r="r" b="b"/>
            <a:pathLst>
              <a:path w="2977" h="3191" extrusionOk="0">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4"/>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155044" y="121402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338102" y="2357862"/>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206519" y="201292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4"/>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658244" y="293077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752399" y="1920823"/>
            <a:ext cx="553882" cy="59742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5"/>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404152" y="1349987"/>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420014" y="2930768"/>
            <a:ext cx="147682" cy="158298"/>
          </a:xfrm>
          <a:custGeom>
            <a:avLst/>
            <a:gdLst/>
            <a:ahLst/>
            <a:cxnLst/>
            <a:rect l="l" t="t" r="r" b="b"/>
            <a:pathLst>
              <a:path w="2977" h="3191" extrusionOk="0">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968719" y="15787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166095" y="224979"/>
            <a:ext cx="489927" cy="52842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801920" y="47841"/>
            <a:ext cx="489927" cy="52842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4"/>
        <p:cNvGrpSpPr/>
        <p:nvPr/>
      </p:nvGrpSpPr>
      <p:grpSpPr>
        <a:xfrm>
          <a:off x="0" y="0"/>
          <a:ext cx="0" cy="0"/>
          <a:chOff x="0" y="0"/>
          <a:chExt cx="0" cy="0"/>
        </a:xfrm>
      </p:grpSpPr>
      <p:grpSp>
        <p:nvGrpSpPr>
          <p:cNvPr id="235" name="Google Shape;235;p6"/>
          <p:cNvGrpSpPr/>
          <p:nvPr/>
        </p:nvGrpSpPr>
        <p:grpSpPr>
          <a:xfrm>
            <a:off x="353167" y="163310"/>
            <a:ext cx="8452699" cy="4831682"/>
            <a:chOff x="345766" y="155909"/>
            <a:chExt cx="8452699" cy="4831682"/>
          </a:xfrm>
        </p:grpSpPr>
        <p:grpSp>
          <p:nvGrpSpPr>
            <p:cNvPr id="236" name="Google Shape;236;p6"/>
            <p:cNvGrpSpPr/>
            <p:nvPr/>
          </p:nvGrpSpPr>
          <p:grpSpPr>
            <a:xfrm>
              <a:off x="345766" y="155909"/>
              <a:ext cx="8452699" cy="4831682"/>
              <a:chOff x="271175" y="79714"/>
              <a:chExt cx="8452699" cy="4831682"/>
            </a:xfrm>
          </p:grpSpPr>
          <p:sp>
            <p:nvSpPr>
              <p:cNvPr id="237" name="Google Shape;237;p6"/>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6"/>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6"/>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8"/>
        <p:cNvGrpSpPr/>
        <p:nvPr/>
      </p:nvGrpSpPr>
      <p:grpSpPr>
        <a:xfrm>
          <a:off x="0" y="0"/>
          <a:ext cx="0" cy="0"/>
          <a:chOff x="0" y="0"/>
          <a:chExt cx="0" cy="0"/>
        </a:xfrm>
      </p:grpSpPr>
      <p:sp>
        <p:nvSpPr>
          <p:cNvPr id="289" name="Google Shape;289;p8"/>
          <p:cNvSpPr txBox="1">
            <a:spLocks noGrp="1"/>
          </p:cNvSpPr>
          <p:nvPr>
            <p:ph type="title"/>
          </p:nvPr>
        </p:nvSpPr>
        <p:spPr>
          <a:xfrm>
            <a:off x="797325" y="671225"/>
            <a:ext cx="3489300" cy="4090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4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1">
  <p:cSld name="TITLE_ONLY_2">
    <p:spTree>
      <p:nvGrpSpPr>
        <p:cNvPr id="1" name="Shape 557"/>
        <p:cNvGrpSpPr/>
        <p:nvPr/>
      </p:nvGrpSpPr>
      <p:grpSpPr>
        <a:xfrm>
          <a:off x="0" y="0"/>
          <a:ext cx="0" cy="0"/>
          <a:chOff x="0" y="0"/>
          <a:chExt cx="0" cy="0"/>
        </a:xfrm>
      </p:grpSpPr>
      <p:grpSp>
        <p:nvGrpSpPr>
          <p:cNvPr id="558" name="Google Shape;558;p19"/>
          <p:cNvGrpSpPr/>
          <p:nvPr/>
        </p:nvGrpSpPr>
        <p:grpSpPr>
          <a:xfrm>
            <a:off x="353167" y="163310"/>
            <a:ext cx="8452699" cy="4831682"/>
            <a:chOff x="345766" y="155909"/>
            <a:chExt cx="8452699" cy="4831682"/>
          </a:xfrm>
        </p:grpSpPr>
        <p:grpSp>
          <p:nvGrpSpPr>
            <p:cNvPr id="559" name="Google Shape;559;p19"/>
            <p:cNvGrpSpPr/>
            <p:nvPr/>
          </p:nvGrpSpPr>
          <p:grpSpPr>
            <a:xfrm>
              <a:off x="345766" y="155909"/>
              <a:ext cx="8452699" cy="4831682"/>
              <a:chOff x="271175" y="79714"/>
              <a:chExt cx="8452699" cy="4831682"/>
            </a:xfrm>
          </p:grpSpPr>
          <p:sp>
            <p:nvSpPr>
              <p:cNvPr id="560" name="Google Shape;560;p19"/>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 name="Google Shape;564;p19"/>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9"/>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8" name="Google Shape;568;p19"/>
          <p:cNvSpPr txBox="1">
            <a:spLocks noGrp="1"/>
          </p:cNvSpPr>
          <p:nvPr>
            <p:ph type="title"/>
          </p:nvPr>
        </p:nvSpPr>
        <p:spPr>
          <a:xfrm>
            <a:off x="713225" y="58757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2">
  <p:cSld name="TITLE_AND_TWO_COLUMNS_1">
    <p:spTree>
      <p:nvGrpSpPr>
        <p:cNvPr id="1" name="Shape 586"/>
        <p:cNvGrpSpPr/>
        <p:nvPr/>
      </p:nvGrpSpPr>
      <p:grpSpPr>
        <a:xfrm>
          <a:off x="0" y="0"/>
          <a:ext cx="0" cy="0"/>
          <a:chOff x="0" y="0"/>
          <a:chExt cx="0" cy="0"/>
        </a:xfrm>
      </p:grpSpPr>
      <p:grpSp>
        <p:nvGrpSpPr>
          <p:cNvPr id="587" name="Google Shape;587;p21"/>
          <p:cNvGrpSpPr/>
          <p:nvPr/>
        </p:nvGrpSpPr>
        <p:grpSpPr>
          <a:xfrm>
            <a:off x="353167" y="163310"/>
            <a:ext cx="8452699" cy="4831682"/>
            <a:chOff x="345766" y="155909"/>
            <a:chExt cx="8452699" cy="4831682"/>
          </a:xfrm>
        </p:grpSpPr>
        <p:grpSp>
          <p:nvGrpSpPr>
            <p:cNvPr id="588" name="Google Shape;588;p21"/>
            <p:cNvGrpSpPr/>
            <p:nvPr/>
          </p:nvGrpSpPr>
          <p:grpSpPr>
            <a:xfrm>
              <a:off x="345766" y="155909"/>
              <a:ext cx="8452699" cy="4831682"/>
              <a:chOff x="271175" y="79714"/>
              <a:chExt cx="8452699" cy="4831682"/>
            </a:xfrm>
          </p:grpSpPr>
          <p:sp>
            <p:nvSpPr>
              <p:cNvPr id="589" name="Google Shape;589;p21"/>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1"/>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21"/>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7" name="Google Shape;597;p21"/>
          <p:cNvSpPr txBox="1">
            <a:spLocks noGrp="1"/>
          </p:cNvSpPr>
          <p:nvPr>
            <p:ph type="title"/>
          </p:nvPr>
        </p:nvSpPr>
        <p:spPr>
          <a:xfrm>
            <a:off x="697475" y="593076"/>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ercentages">
  <p:cSld name="Percentages">
    <p:spTree>
      <p:nvGrpSpPr>
        <p:cNvPr id="1" name="Shape 528"/>
        <p:cNvGrpSpPr/>
        <p:nvPr/>
      </p:nvGrpSpPr>
      <p:grpSpPr>
        <a:xfrm>
          <a:off x="0" y="0"/>
          <a:ext cx="0" cy="0"/>
          <a:chOff x="0" y="0"/>
          <a:chExt cx="0" cy="0"/>
        </a:xfrm>
      </p:grpSpPr>
      <p:grpSp>
        <p:nvGrpSpPr>
          <p:cNvPr id="529" name="Google Shape;529;p17"/>
          <p:cNvGrpSpPr/>
          <p:nvPr/>
        </p:nvGrpSpPr>
        <p:grpSpPr>
          <a:xfrm>
            <a:off x="353167" y="163310"/>
            <a:ext cx="8452699" cy="4831682"/>
            <a:chOff x="345766" y="155909"/>
            <a:chExt cx="8452699" cy="4831682"/>
          </a:xfrm>
        </p:grpSpPr>
        <p:grpSp>
          <p:nvGrpSpPr>
            <p:cNvPr id="530" name="Google Shape;530;p17"/>
            <p:cNvGrpSpPr/>
            <p:nvPr/>
          </p:nvGrpSpPr>
          <p:grpSpPr>
            <a:xfrm>
              <a:off x="345766" y="155909"/>
              <a:ext cx="8452699" cy="4831682"/>
              <a:chOff x="271175" y="79714"/>
              <a:chExt cx="8452699" cy="4831682"/>
            </a:xfrm>
          </p:grpSpPr>
          <p:sp>
            <p:nvSpPr>
              <p:cNvPr id="531" name="Google Shape;531;p17"/>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7"/>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17"/>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7"/>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7"/>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9" name="Google Shape;539;p17"/>
          <p:cNvSpPr txBox="1">
            <a:spLocks noGrp="1"/>
          </p:cNvSpPr>
          <p:nvPr>
            <p:ph type="subTitle" idx="1"/>
          </p:nvPr>
        </p:nvSpPr>
        <p:spPr>
          <a:xfrm>
            <a:off x="1005350"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0" name="Google Shape;540;p17"/>
          <p:cNvSpPr txBox="1">
            <a:spLocks noGrp="1"/>
          </p:cNvSpPr>
          <p:nvPr>
            <p:ph type="subTitle" idx="2"/>
          </p:nvPr>
        </p:nvSpPr>
        <p:spPr>
          <a:xfrm>
            <a:off x="3445494"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1" name="Google Shape;541;p17"/>
          <p:cNvSpPr txBox="1">
            <a:spLocks noGrp="1"/>
          </p:cNvSpPr>
          <p:nvPr>
            <p:ph type="subTitle" idx="3"/>
          </p:nvPr>
        </p:nvSpPr>
        <p:spPr>
          <a:xfrm>
            <a:off x="5885639"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2" name="Google Shape;542;p17"/>
          <p:cNvSpPr txBox="1">
            <a:spLocks noGrp="1"/>
          </p:cNvSpPr>
          <p:nvPr>
            <p:ph type="title" idx="4" hasCustomPrompt="1"/>
          </p:nvPr>
        </p:nvSpPr>
        <p:spPr>
          <a:xfrm>
            <a:off x="1423100" y="2827700"/>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
        <p:nvSpPr>
          <p:cNvPr id="543" name="Google Shape;543;p17"/>
          <p:cNvSpPr txBox="1">
            <a:spLocks noGrp="1"/>
          </p:cNvSpPr>
          <p:nvPr>
            <p:ph type="title" idx="5" hasCustomPrompt="1"/>
          </p:nvPr>
        </p:nvSpPr>
        <p:spPr>
          <a:xfrm>
            <a:off x="3863250" y="2827700"/>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
        <p:nvSpPr>
          <p:cNvPr id="544" name="Google Shape;544;p17"/>
          <p:cNvSpPr txBox="1">
            <a:spLocks noGrp="1"/>
          </p:cNvSpPr>
          <p:nvPr>
            <p:ph type="title" idx="6" hasCustomPrompt="1"/>
          </p:nvPr>
        </p:nvSpPr>
        <p:spPr>
          <a:xfrm>
            <a:off x="6303400" y="2824225"/>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Tree>
    <p:extLst>
      <p:ext uri="{BB962C8B-B14F-4D97-AF65-F5344CB8AC3E}">
        <p14:creationId xmlns:p14="http://schemas.microsoft.com/office/powerpoint/2010/main" val="1704627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703"/>
        <p:cNvGrpSpPr/>
        <p:nvPr/>
      </p:nvGrpSpPr>
      <p:grpSpPr>
        <a:xfrm>
          <a:off x="0" y="0"/>
          <a:ext cx="0" cy="0"/>
          <a:chOff x="0" y="0"/>
          <a:chExt cx="0" cy="0"/>
        </a:xfrm>
      </p:grpSpPr>
      <p:grpSp>
        <p:nvGrpSpPr>
          <p:cNvPr id="704" name="Google Shape;704;p25"/>
          <p:cNvGrpSpPr/>
          <p:nvPr/>
        </p:nvGrpSpPr>
        <p:grpSpPr>
          <a:xfrm>
            <a:off x="336517" y="150871"/>
            <a:ext cx="8485767" cy="4856559"/>
            <a:chOff x="329117" y="143471"/>
            <a:chExt cx="8485767" cy="4856559"/>
          </a:xfrm>
        </p:grpSpPr>
        <p:grpSp>
          <p:nvGrpSpPr>
            <p:cNvPr id="705" name="Google Shape;705;p25"/>
            <p:cNvGrpSpPr/>
            <p:nvPr/>
          </p:nvGrpSpPr>
          <p:grpSpPr>
            <a:xfrm>
              <a:off x="329117" y="143471"/>
              <a:ext cx="8485767" cy="4856559"/>
              <a:chOff x="254525" y="67275"/>
              <a:chExt cx="8485767" cy="4856559"/>
            </a:xfrm>
          </p:grpSpPr>
          <p:sp>
            <p:nvSpPr>
              <p:cNvPr id="706" name="Google Shape;706;p25"/>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a:off x="254525" y="67275"/>
                <a:ext cx="8485767" cy="4856559"/>
              </a:xfrm>
              <a:custGeom>
                <a:avLst/>
                <a:gdLst/>
                <a:ahLst/>
                <a:cxnLst/>
                <a:rect l="l" t="t" r="r" b="b"/>
                <a:pathLst>
                  <a:path w="36696" h="28112" extrusionOk="0">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25"/>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25"/>
          <p:cNvSpPr txBox="1">
            <a:spLocks noGrp="1"/>
          </p:cNvSpPr>
          <p:nvPr>
            <p:ph type="title"/>
          </p:nvPr>
        </p:nvSpPr>
        <p:spPr>
          <a:xfrm>
            <a:off x="697475" y="588957"/>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5" name="Google Shape;715;p25"/>
          <p:cNvSpPr txBox="1">
            <a:spLocks noGrp="1"/>
          </p:cNvSpPr>
          <p:nvPr>
            <p:ph type="body" idx="1"/>
          </p:nvPr>
        </p:nvSpPr>
        <p:spPr>
          <a:xfrm>
            <a:off x="909125" y="1767887"/>
            <a:ext cx="7406100" cy="1616100"/>
          </a:xfrm>
          <a:prstGeom prst="rect">
            <a:avLst/>
          </a:prstGeom>
        </p:spPr>
        <p:txBody>
          <a:bodyPr spcFirstLastPara="1" wrap="square" lIns="91425" tIns="91425" rIns="91425" bIns="91425" anchor="t" anchorCtr="0">
            <a:noAutofit/>
          </a:bodyPr>
          <a:lstStyle>
            <a:lvl1pPr marL="457200" marR="50800" lvl="0" indent="-317500" rtl="0">
              <a:lnSpc>
                <a:spcPct val="166000"/>
              </a:lnSpc>
              <a:spcBef>
                <a:spcPts val="0"/>
              </a:spcBef>
              <a:spcAft>
                <a:spcPts val="0"/>
              </a:spcAft>
              <a:buSzPts val="1400"/>
              <a:buChar char="●"/>
              <a:defRPr sz="17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16" name="Google Shape;716;p25"/>
          <p:cNvSpPr/>
          <p:nvPr/>
        </p:nvSpPr>
        <p:spPr>
          <a:xfrm rot="10800000">
            <a:off x="748295" y="874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rot="10800000">
            <a:off x="42344" y="58662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rot="10800000">
            <a:off x="357159" y="4152524"/>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rot="10800000">
            <a:off x="136851" y="18526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 name="Google Shape;720;p25"/>
          <p:cNvGrpSpPr/>
          <p:nvPr/>
        </p:nvGrpSpPr>
        <p:grpSpPr>
          <a:xfrm rot="-3380402">
            <a:off x="7283273" y="2942117"/>
            <a:ext cx="3239089" cy="2443016"/>
            <a:chOff x="1852738" y="206787"/>
            <a:chExt cx="2668014" cy="2012295"/>
          </a:xfrm>
        </p:grpSpPr>
        <p:sp>
          <p:nvSpPr>
            <p:cNvPr id="721" name="Google Shape;721;p25"/>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8162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2800"/>
              <a:buFont typeface="Teko"/>
              <a:buNone/>
              <a:defRPr sz="2800" b="1">
                <a:solidFill>
                  <a:schemeClr val="accent3"/>
                </a:solidFill>
                <a:latin typeface="Teko"/>
                <a:ea typeface="Teko"/>
                <a:cs typeface="Teko"/>
                <a:sym typeface="Teko"/>
              </a:defRPr>
            </a:lvl1pPr>
            <a:lvl2pPr lvl="1">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2pPr>
            <a:lvl3pPr lvl="2">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3pPr>
            <a:lvl4pPr lvl="3">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4pPr>
            <a:lvl5pPr lvl="4">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5pPr>
            <a:lvl6pPr lvl="5">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6pPr>
            <a:lvl7pPr lvl="6">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7pPr>
            <a:lvl8pPr lvl="7">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8pPr>
            <a:lvl9pPr lvl="8">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8" r:id="rId4"/>
    <p:sldLayoutId id="2147483665" r:id="rId5"/>
    <p:sldLayoutId id="2147483667" r:id="rId6"/>
    <p:sldLayoutId id="2147483676" r:id="rId7"/>
    <p:sldLayoutId id="214748367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903">
          <p15:clr>
            <a:srgbClr val="EA4335"/>
          </p15:clr>
        </p15:guide>
        <p15:guide id="10" orient="horz" pos="323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5" Type="http://schemas.openxmlformats.org/officeDocument/2006/relationships/image" Target="../media/image26.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25.png"/></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4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9.t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t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image" Target="../media/image39.t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mfviz.com/hierarchical-models/" TargetMode="External"/><Relationship Id="rId2" Type="http://schemas.openxmlformats.org/officeDocument/2006/relationships/image" Target="../media/image39.tif"/><Relationship Id="rId1" Type="http://schemas.openxmlformats.org/officeDocument/2006/relationships/slideLayout" Target="../slideLayouts/slideLayout2.xml"/><Relationship Id="rId4" Type="http://schemas.openxmlformats.org/officeDocument/2006/relationships/image" Target="../media/image40.t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image" Target="../media/image4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61.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4.jpg"/><Relationship Id="rId7" Type="http://schemas.openxmlformats.org/officeDocument/2006/relationships/image" Target="../media/image45.jp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eg"/></Relationships>
</file>

<file path=ppt/slides/_rels/slide62.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4.jpg"/><Relationship Id="rId7" Type="http://schemas.openxmlformats.org/officeDocument/2006/relationships/image" Target="../media/image45.jp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eg"/></Relationships>
</file>

<file path=ppt/slides/_rels/slide63.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4.jpg"/><Relationship Id="rId7" Type="http://schemas.openxmlformats.org/officeDocument/2006/relationships/image" Target="../media/image45.jp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eg"/></Relationships>
</file>

<file path=ppt/slides/_rels/slide64.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4.jpg"/><Relationship Id="rId7" Type="http://schemas.openxmlformats.org/officeDocument/2006/relationships/image" Target="../media/image45.jp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eg"/></Relationships>
</file>

<file path=ppt/slides/_rels/slide65.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4.jpg"/><Relationship Id="rId7" Type="http://schemas.openxmlformats.org/officeDocument/2006/relationships/image" Target="../media/image45.jp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eg"/></Relationships>
</file>

<file path=ppt/slides/_rels/slide66.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4.jpg"/><Relationship Id="rId7" Type="http://schemas.openxmlformats.org/officeDocument/2006/relationships/image" Target="../media/image45.jp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35"/>
        <p:cNvGrpSpPr/>
        <p:nvPr/>
      </p:nvGrpSpPr>
      <p:grpSpPr>
        <a:xfrm>
          <a:off x="0" y="0"/>
          <a:ext cx="0" cy="0"/>
          <a:chOff x="0" y="0"/>
          <a:chExt cx="0" cy="0"/>
        </a:xfrm>
      </p:grpSpPr>
      <p:sp>
        <p:nvSpPr>
          <p:cNvPr id="736" name="Google Shape;736;p28"/>
          <p:cNvSpPr txBox="1">
            <a:spLocks noGrp="1"/>
          </p:cNvSpPr>
          <p:nvPr>
            <p:ph type="ctrTitle"/>
          </p:nvPr>
        </p:nvSpPr>
        <p:spPr>
          <a:xfrm>
            <a:off x="2155050" y="1546808"/>
            <a:ext cx="4836000" cy="173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MATLAB </a:t>
            </a:r>
            <a:endParaRPr dirty="0"/>
          </a:p>
        </p:txBody>
      </p:sp>
      <p:sp>
        <p:nvSpPr>
          <p:cNvPr id="737" name="Google Shape;737;p28"/>
          <p:cNvSpPr txBox="1">
            <a:spLocks noGrp="1"/>
          </p:cNvSpPr>
          <p:nvPr>
            <p:ph type="subTitle" idx="1"/>
          </p:nvPr>
        </p:nvSpPr>
        <p:spPr>
          <a:xfrm>
            <a:off x="2391600" y="3321323"/>
            <a:ext cx="4360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Class 8: Regressions and SVM</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75943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Dependent variables (y)</a:t>
            </a:r>
            <a:br>
              <a:rPr lang="en" dirty="0"/>
            </a:br>
            <a:r>
              <a:rPr lang="en" dirty="0"/>
              <a:t>are the outcomes we wish to predict based on independent variables </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2019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75943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Independent variables (x)</a:t>
            </a:r>
            <a:br>
              <a:rPr lang="en" dirty="0"/>
            </a:br>
            <a:r>
              <a:rPr lang="en" dirty="0"/>
              <a:t>are the covariates/ predictors / features we think change the value of the outcome variable in a quantifiable way</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342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Types of regression models </a:t>
            </a:r>
            <a:endParaRPr dirty="0"/>
          </a:p>
        </p:txBody>
      </p:sp>
      <p:sp>
        <p:nvSpPr>
          <p:cNvPr id="1017" name="Google Shape;1017;p40"/>
          <p:cNvSpPr/>
          <p:nvPr/>
        </p:nvSpPr>
        <p:spPr>
          <a:xfrm>
            <a:off x="7307683" y="6569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25465" y="3997070"/>
            <a:ext cx="2348965" cy="1047005"/>
            <a:chOff x="207675" y="4196607"/>
            <a:chExt cx="2114090" cy="942314"/>
          </a:xfrm>
        </p:grpSpPr>
        <p:sp>
          <p:nvSpPr>
            <p:cNvPr id="1022" name="Google Shape;1022;p40"/>
            <p:cNvSpPr/>
            <p:nvPr/>
          </p:nvSpPr>
          <p:spPr>
            <a:xfrm>
              <a:off x="252785" y="4693315"/>
              <a:ext cx="2033294" cy="380317"/>
            </a:xfrm>
            <a:custGeom>
              <a:avLst/>
              <a:gdLst/>
              <a:ahLst/>
              <a:cxnLst/>
              <a:rect l="l" t="t" r="r" b="b"/>
              <a:pathLst>
                <a:path w="35970" h="6728" extrusionOk="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48714" y="4689301"/>
              <a:ext cx="2041378" cy="389022"/>
            </a:xfrm>
            <a:custGeom>
              <a:avLst/>
              <a:gdLst/>
              <a:ahLst/>
              <a:cxnLst/>
              <a:rect l="l" t="t" r="r" b="b"/>
              <a:pathLst>
                <a:path w="36113" h="6882" extrusionOk="0">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1745" y="4656289"/>
              <a:ext cx="2105932" cy="454368"/>
            </a:xfrm>
            <a:custGeom>
              <a:avLst/>
              <a:gdLst/>
              <a:ahLst/>
              <a:cxnLst/>
              <a:rect l="l" t="t" r="r" b="b"/>
              <a:pathLst>
                <a:path w="37255" h="8038" extrusionOk="0">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07675" y="4652276"/>
              <a:ext cx="2114072" cy="462395"/>
            </a:xfrm>
            <a:custGeom>
              <a:avLst/>
              <a:gdLst/>
              <a:ahLst/>
              <a:cxnLst/>
              <a:rect l="l" t="t" r="r" b="b"/>
              <a:pathLst>
                <a:path w="37399" h="8180" extrusionOk="0">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1070522" y="5073576"/>
              <a:ext cx="1247166" cy="37082"/>
            </a:xfrm>
            <a:custGeom>
              <a:avLst/>
              <a:gdLst/>
              <a:ahLst/>
              <a:cxnLst/>
              <a:rect l="l" t="t" r="r" b="b"/>
              <a:pathLst>
                <a:path w="22063" h="656" extrusionOk="0">
                  <a:moveTo>
                    <a:pt x="405" y="1"/>
                  </a:moveTo>
                  <a:lnTo>
                    <a:pt x="0" y="655"/>
                  </a:lnTo>
                  <a:lnTo>
                    <a:pt x="22063" y="655"/>
                  </a:lnTo>
                  <a:lnTo>
                    <a:pt x="2206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066508" y="5069562"/>
              <a:ext cx="1255250" cy="45109"/>
            </a:xfrm>
            <a:custGeom>
              <a:avLst/>
              <a:gdLst/>
              <a:ahLst/>
              <a:cxnLst/>
              <a:rect l="l" t="t" r="r" b="b"/>
              <a:pathLst>
                <a:path w="22206" h="798" extrusionOk="0">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24955" y="4656289"/>
              <a:ext cx="992736" cy="37082"/>
            </a:xfrm>
            <a:custGeom>
              <a:avLst/>
              <a:gdLst/>
              <a:ahLst/>
              <a:cxnLst/>
              <a:rect l="l" t="t" r="r" b="b"/>
              <a:pathLst>
                <a:path w="17562" h="656" extrusionOk="0">
                  <a:moveTo>
                    <a:pt x="405" y="1"/>
                  </a:moveTo>
                  <a:lnTo>
                    <a:pt x="0" y="656"/>
                  </a:lnTo>
                  <a:lnTo>
                    <a:pt x="17562" y="656"/>
                  </a:lnTo>
                  <a:lnTo>
                    <a:pt x="175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1320207" y="4652276"/>
              <a:ext cx="1001554" cy="45109"/>
            </a:xfrm>
            <a:custGeom>
              <a:avLst/>
              <a:gdLst/>
              <a:ahLst/>
              <a:cxnLst/>
              <a:rect l="l" t="t" r="r" b="b"/>
              <a:pathLst>
                <a:path w="17718" h="798" extrusionOk="0">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746785" y="4879743"/>
              <a:ext cx="1207484" cy="8140"/>
            </a:xfrm>
            <a:custGeom>
              <a:avLst/>
              <a:gdLst/>
              <a:ahLst/>
              <a:cxnLst/>
              <a:rect l="l" t="t" r="r" b="b"/>
              <a:pathLst>
                <a:path w="21361" h="144" extrusionOk="0">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467479" y="4879743"/>
              <a:ext cx="182471" cy="8140"/>
            </a:xfrm>
            <a:custGeom>
              <a:avLst/>
              <a:gdLst/>
              <a:ahLst/>
              <a:cxnLst/>
              <a:rect l="l" t="t" r="r" b="b"/>
              <a:pathLst>
                <a:path w="3228" h="144" extrusionOk="0">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732653" y="4996868"/>
              <a:ext cx="873633" cy="8762"/>
            </a:xfrm>
            <a:custGeom>
              <a:avLst/>
              <a:gdLst/>
              <a:ahLst/>
              <a:cxnLst/>
              <a:rect l="l" t="t" r="r" b="b"/>
              <a:pathLst>
                <a:path w="15455" h="155" extrusionOk="0">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066508" y="4735710"/>
              <a:ext cx="370877" cy="8140"/>
            </a:xfrm>
            <a:custGeom>
              <a:avLst/>
              <a:gdLst/>
              <a:ahLst/>
              <a:cxnLst/>
              <a:rect l="l" t="t" r="r" b="b"/>
              <a:pathLst>
                <a:path w="6561" h="144" extrusionOk="0">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838982" y="4789581"/>
              <a:ext cx="173031" cy="345270"/>
            </a:xfrm>
            <a:custGeom>
              <a:avLst/>
              <a:gdLst/>
              <a:ahLst/>
              <a:cxnLst/>
              <a:rect l="l" t="t" r="r" b="b"/>
              <a:pathLst>
                <a:path w="3061" h="6108" extrusionOk="0">
                  <a:moveTo>
                    <a:pt x="1" y="0"/>
                  </a:moveTo>
                  <a:lnTo>
                    <a:pt x="1" y="6108"/>
                  </a:lnTo>
                  <a:lnTo>
                    <a:pt x="1525" y="4263"/>
                  </a:lnTo>
                  <a:lnTo>
                    <a:pt x="3061" y="6108"/>
                  </a:lnTo>
                  <a:lnTo>
                    <a:pt x="3061"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834969" y="4785511"/>
              <a:ext cx="181114" cy="353410"/>
            </a:xfrm>
            <a:custGeom>
              <a:avLst/>
              <a:gdLst/>
              <a:ahLst/>
              <a:cxnLst/>
              <a:rect l="l" t="t" r="r" b="b"/>
              <a:pathLst>
                <a:path w="3204" h="6252" extrusionOk="0">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862554" y="4879064"/>
              <a:ext cx="8140" cy="169017"/>
            </a:xfrm>
            <a:custGeom>
              <a:avLst/>
              <a:gdLst/>
              <a:ahLst/>
              <a:cxnLst/>
              <a:rect l="l" t="t" r="r" b="b"/>
              <a:pathLst>
                <a:path w="144" h="2990" extrusionOk="0">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862554" y="4801000"/>
              <a:ext cx="92253" cy="56584"/>
            </a:xfrm>
            <a:custGeom>
              <a:avLst/>
              <a:gdLst/>
              <a:ahLst/>
              <a:cxnLst/>
              <a:rect l="l" t="t" r="r" b="b"/>
              <a:pathLst>
                <a:path w="1632" h="1001" extrusionOk="0">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252785" y="4238324"/>
              <a:ext cx="2033294" cy="380317"/>
            </a:xfrm>
            <a:custGeom>
              <a:avLst/>
              <a:gdLst/>
              <a:ahLst/>
              <a:cxnLst/>
              <a:rect l="l" t="t" r="r" b="b"/>
              <a:pathLst>
                <a:path w="35970" h="6728" extrusionOk="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48714" y="4233632"/>
              <a:ext cx="2041378" cy="389079"/>
            </a:xfrm>
            <a:custGeom>
              <a:avLst/>
              <a:gdLst/>
              <a:ahLst/>
              <a:cxnLst/>
              <a:rect l="l" t="t" r="r" b="b"/>
              <a:pathLst>
                <a:path w="36113" h="6883" extrusionOk="0">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11745" y="4201355"/>
              <a:ext cx="2105932" cy="454312"/>
            </a:xfrm>
            <a:custGeom>
              <a:avLst/>
              <a:gdLst/>
              <a:ahLst/>
              <a:cxnLst/>
              <a:rect l="l" t="t" r="r" b="b"/>
              <a:pathLst>
                <a:path w="37255" h="8037" extrusionOk="0">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7675" y="4196607"/>
              <a:ext cx="2114072" cy="463130"/>
            </a:xfrm>
            <a:custGeom>
              <a:avLst/>
              <a:gdLst/>
              <a:ahLst/>
              <a:cxnLst/>
              <a:rect l="l" t="t" r="r" b="b"/>
              <a:pathLst>
                <a:path w="37399" h="8193" extrusionOk="0">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1348471" y="4618585"/>
              <a:ext cx="969221" cy="37082"/>
            </a:xfrm>
            <a:custGeom>
              <a:avLst/>
              <a:gdLst/>
              <a:ahLst/>
              <a:cxnLst/>
              <a:rect l="l" t="t" r="r" b="b"/>
              <a:pathLst>
                <a:path w="17146" h="656" extrusionOk="0">
                  <a:moveTo>
                    <a:pt x="394" y="1"/>
                  </a:moveTo>
                  <a:lnTo>
                    <a:pt x="1" y="656"/>
                  </a:lnTo>
                  <a:lnTo>
                    <a:pt x="17146" y="656"/>
                  </a:lnTo>
                  <a:lnTo>
                    <a:pt x="171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1343779" y="4614572"/>
              <a:ext cx="977982" cy="45165"/>
            </a:xfrm>
            <a:custGeom>
              <a:avLst/>
              <a:gdLst/>
              <a:ahLst/>
              <a:cxnLst/>
              <a:rect l="l" t="t" r="r" b="b"/>
              <a:pathLst>
                <a:path w="17301" h="799" extrusionOk="0">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1602226" y="4201355"/>
              <a:ext cx="715469" cy="37026"/>
            </a:xfrm>
            <a:custGeom>
              <a:avLst/>
              <a:gdLst/>
              <a:ahLst/>
              <a:cxnLst/>
              <a:rect l="l" t="t" r="r" b="b"/>
              <a:pathLst>
                <a:path w="12657" h="655" extrusionOk="0">
                  <a:moveTo>
                    <a:pt x="405" y="0"/>
                  </a:moveTo>
                  <a:lnTo>
                    <a:pt x="0" y="655"/>
                  </a:lnTo>
                  <a:lnTo>
                    <a:pt x="12657" y="655"/>
                  </a:lnTo>
                  <a:lnTo>
                    <a:pt x="126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1598156" y="4197285"/>
              <a:ext cx="723609" cy="45165"/>
            </a:xfrm>
            <a:custGeom>
              <a:avLst/>
              <a:gdLst/>
              <a:ahLst/>
              <a:cxnLst/>
              <a:rect l="l" t="t" r="r" b="b"/>
              <a:pathLst>
                <a:path w="12801" h="799" extrusionOk="0">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1366673" y="4315089"/>
              <a:ext cx="465787" cy="8762"/>
            </a:xfrm>
            <a:custGeom>
              <a:avLst/>
              <a:gdLst/>
              <a:ahLst/>
              <a:cxnLst/>
              <a:rect l="l" t="t" r="r" b="b"/>
              <a:pathLst>
                <a:path w="8240" h="155" extrusionOk="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681495" y="4315089"/>
              <a:ext cx="566745" cy="8762"/>
            </a:xfrm>
            <a:custGeom>
              <a:avLst/>
              <a:gdLst/>
              <a:ahLst/>
              <a:cxnLst/>
              <a:rect l="l" t="t" r="r" b="b"/>
              <a:pathLst>
                <a:path w="10026" h="155" extrusionOk="0">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1101499" y="4453694"/>
              <a:ext cx="712755" cy="8818"/>
            </a:xfrm>
            <a:custGeom>
              <a:avLst/>
              <a:gdLst/>
              <a:ahLst/>
              <a:cxnLst/>
              <a:rect l="l" t="t" r="r" b="b"/>
              <a:pathLst>
                <a:path w="12609" h="156" extrusionOk="0">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27796" y="4453694"/>
              <a:ext cx="565388" cy="8818"/>
            </a:xfrm>
            <a:custGeom>
              <a:avLst/>
              <a:gdLst/>
              <a:ahLst/>
              <a:cxnLst/>
              <a:rect l="l" t="t" r="r" b="b"/>
              <a:pathLst>
                <a:path w="10002" h="156" extrusionOk="0">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1038866" y="4531137"/>
              <a:ext cx="706085" cy="8762"/>
            </a:xfrm>
            <a:custGeom>
              <a:avLst/>
              <a:gdLst/>
              <a:ahLst/>
              <a:cxnLst/>
              <a:rect l="l" t="t" r="r" b="b"/>
              <a:pathLst>
                <a:path w="12491" h="155" extrusionOk="0">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568438" y="4387783"/>
              <a:ext cx="168282" cy="444928"/>
            </a:xfrm>
            <a:custGeom>
              <a:avLst/>
              <a:gdLst/>
              <a:ahLst/>
              <a:cxnLst/>
              <a:rect l="l" t="t" r="r" b="b"/>
              <a:pathLst>
                <a:path w="2977" h="7871" extrusionOk="0">
                  <a:moveTo>
                    <a:pt x="0" y="0"/>
                  </a:moveTo>
                  <a:lnTo>
                    <a:pt x="0" y="7870"/>
                  </a:lnTo>
                  <a:lnTo>
                    <a:pt x="1489" y="6025"/>
                  </a:lnTo>
                  <a:lnTo>
                    <a:pt x="2977" y="7870"/>
                  </a:lnTo>
                  <a:lnTo>
                    <a:pt x="2977"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564368" y="4383713"/>
              <a:ext cx="176422" cy="453011"/>
            </a:xfrm>
            <a:custGeom>
              <a:avLst/>
              <a:gdLst/>
              <a:ahLst/>
              <a:cxnLst/>
              <a:rect l="l" t="t" r="r" b="b"/>
              <a:pathLst>
                <a:path w="3121" h="8014" extrusionOk="0">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706423" y="4636109"/>
              <a:ext cx="8140" cy="61276"/>
            </a:xfrm>
            <a:custGeom>
              <a:avLst/>
              <a:gdLst/>
              <a:ahLst/>
              <a:cxnLst/>
              <a:rect l="l" t="t" r="r" b="b"/>
              <a:pathLst>
                <a:path w="144" h="1084" extrusionOk="0">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633728" y="4402593"/>
              <a:ext cx="80834" cy="212035"/>
            </a:xfrm>
            <a:custGeom>
              <a:avLst/>
              <a:gdLst/>
              <a:ahLst/>
              <a:cxnLst/>
              <a:rect l="l" t="t" r="r" b="b"/>
              <a:pathLst>
                <a:path w="1430" h="3751" extrusionOk="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725979" y="1006770"/>
            <a:ext cx="490240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r>
              <a:rPr lang="en-US" sz="2000" b="1" dirty="0"/>
              <a:t>Linear Model</a:t>
            </a:r>
            <a:r>
              <a:rPr lang="en-US" sz="2000" dirty="0"/>
              <a:t>:</a:t>
            </a:r>
          </a:p>
          <a:p>
            <a:pPr lvl="1" algn="l"/>
            <a:r>
              <a:rPr lang="en-US" sz="2000" dirty="0"/>
              <a:t>Used when the outcome variables are continuous </a:t>
            </a:r>
          </a:p>
          <a:p>
            <a:pPr algn="l"/>
            <a:r>
              <a:rPr lang="en-US" sz="2000" b="1" dirty="0"/>
              <a:t>Logistic Model</a:t>
            </a:r>
            <a:r>
              <a:rPr lang="en-US" sz="2000" dirty="0"/>
              <a:t>:</a:t>
            </a:r>
          </a:p>
          <a:p>
            <a:pPr algn="l"/>
            <a:r>
              <a:rPr lang="en-US" sz="2000" dirty="0"/>
              <a:t>	    Used when the outcome variables 	are binary </a:t>
            </a:r>
            <a:endParaRPr lang="en-US" sz="2000" b="1" dirty="0"/>
          </a:p>
          <a:p>
            <a:pPr algn="l"/>
            <a:r>
              <a:rPr lang="en-US" sz="2000" b="1" dirty="0"/>
              <a:t>Hierarchical Model</a:t>
            </a:r>
            <a:r>
              <a:rPr lang="en-US" sz="2000" dirty="0"/>
              <a:t>:</a:t>
            </a:r>
          </a:p>
          <a:p>
            <a:pPr algn="l"/>
            <a:r>
              <a:rPr lang="en-US" sz="2000" dirty="0"/>
              <a:t>	    Used when your data has a defined    	structure (i.e., variables are nested)</a:t>
            </a:r>
          </a:p>
        </p:txBody>
      </p:sp>
      <p:sp>
        <p:nvSpPr>
          <p:cNvPr id="1018" name="Google Shape;1018;p40"/>
          <p:cNvSpPr/>
          <p:nvPr/>
        </p:nvSpPr>
        <p:spPr>
          <a:xfrm>
            <a:off x="7913780" y="1308402"/>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E7F17FB8-F5F6-CD46-A5C7-1FF51979C69C}"/>
              </a:ext>
            </a:extLst>
          </p:cNvPr>
          <p:cNvSpPr txBox="1"/>
          <p:nvPr/>
        </p:nvSpPr>
        <p:spPr>
          <a:xfrm>
            <a:off x="2679300" y="3997070"/>
            <a:ext cx="2639707" cy="307777"/>
          </a:xfrm>
          <a:prstGeom prst="rect">
            <a:avLst/>
          </a:prstGeom>
          <a:noFill/>
        </p:spPr>
        <p:txBody>
          <a:bodyPr wrap="square" rtlCol="0">
            <a:spAutoFit/>
          </a:bodyPr>
          <a:lstStyle/>
          <a:p>
            <a:r>
              <a:rPr lang="en-US" dirty="0"/>
              <a:t>*** not mutually exclusive </a:t>
            </a:r>
          </a:p>
        </p:txBody>
      </p:sp>
    </p:spTree>
    <p:extLst>
      <p:ext uri="{BB962C8B-B14F-4D97-AF65-F5344CB8AC3E}">
        <p14:creationId xmlns:p14="http://schemas.microsoft.com/office/powerpoint/2010/main" val="1939358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 </a:t>
            </a:r>
            <a:endParaRPr dirty="0"/>
          </a:p>
        </p:txBody>
      </p:sp>
      <p:sp>
        <p:nvSpPr>
          <p:cNvPr id="1017" name="Google Shape;1017;p40"/>
          <p:cNvSpPr/>
          <p:nvPr/>
        </p:nvSpPr>
        <p:spPr>
          <a:xfrm>
            <a:off x="7307683" y="6569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25465" y="3997070"/>
            <a:ext cx="2348965" cy="1047005"/>
            <a:chOff x="207675" y="4196607"/>
            <a:chExt cx="2114090" cy="942314"/>
          </a:xfrm>
        </p:grpSpPr>
        <p:sp>
          <p:nvSpPr>
            <p:cNvPr id="1022" name="Google Shape;1022;p40"/>
            <p:cNvSpPr/>
            <p:nvPr/>
          </p:nvSpPr>
          <p:spPr>
            <a:xfrm>
              <a:off x="252785" y="4693315"/>
              <a:ext cx="2033294" cy="380317"/>
            </a:xfrm>
            <a:custGeom>
              <a:avLst/>
              <a:gdLst/>
              <a:ahLst/>
              <a:cxnLst/>
              <a:rect l="l" t="t" r="r" b="b"/>
              <a:pathLst>
                <a:path w="35970" h="6728" extrusionOk="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48714" y="4689301"/>
              <a:ext cx="2041378" cy="389022"/>
            </a:xfrm>
            <a:custGeom>
              <a:avLst/>
              <a:gdLst/>
              <a:ahLst/>
              <a:cxnLst/>
              <a:rect l="l" t="t" r="r" b="b"/>
              <a:pathLst>
                <a:path w="36113" h="6882" extrusionOk="0">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1745" y="4656289"/>
              <a:ext cx="2105932" cy="454368"/>
            </a:xfrm>
            <a:custGeom>
              <a:avLst/>
              <a:gdLst/>
              <a:ahLst/>
              <a:cxnLst/>
              <a:rect l="l" t="t" r="r" b="b"/>
              <a:pathLst>
                <a:path w="37255" h="8038" extrusionOk="0">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07675" y="4652276"/>
              <a:ext cx="2114072" cy="462395"/>
            </a:xfrm>
            <a:custGeom>
              <a:avLst/>
              <a:gdLst/>
              <a:ahLst/>
              <a:cxnLst/>
              <a:rect l="l" t="t" r="r" b="b"/>
              <a:pathLst>
                <a:path w="37399" h="8180" extrusionOk="0">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1070522" y="5073576"/>
              <a:ext cx="1247166" cy="37082"/>
            </a:xfrm>
            <a:custGeom>
              <a:avLst/>
              <a:gdLst/>
              <a:ahLst/>
              <a:cxnLst/>
              <a:rect l="l" t="t" r="r" b="b"/>
              <a:pathLst>
                <a:path w="22063" h="656" extrusionOk="0">
                  <a:moveTo>
                    <a:pt x="405" y="1"/>
                  </a:moveTo>
                  <a:lnTo>
                    <a:pt x="0" y="655"/>
                  </a:lnTo>
                  <a:lnTo>
                    <a:pt x="22063" y="655"/>
                  </a:lnTo>
                  <a:lnTo>
                    <a:pt x="2206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066508" y="5069562"/>
              <a:ext cx="1255250" cy="45109"/>
            </a:xfrm>
            <a:custGeom>
              <a:avLst/>
              <a:gdLst/>
              <a:ahLst/>
              <a:cxnLst/>
              <a:rect l="l" t="t" r="r" b="b"/>
              <a:pathLst>
                <a:path w="22206" h="798" extrusionOk="0">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24955" y="4656289"/>
              <a:ext cx="992736" cy="37082"/>
            </a:xfrm>
            <a:custGeom>
              <a:avLst/>
              <a:gdLst/>
              <a:ahLst/>
              <a:cxnLst/>
              <a:rect l="l" t="t" r="r" b="b"/>
              <a:pathLst>
                <a:path w="17562" h="656" extrusionOk="0">
                  <a:moveTo>
                    <a:pt x="405" y="1"/>
                  </a:moveTo>
                  <a:lnTo>
                    <a:pt x="0" y="656"/>
                  </a:lnTo>
                  <a:lnTo>
                    <a:pt x="17562" y="656"/>
                  </a:lnTo>
                  <a:lnTo>
                    <a:pt x="175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1320207" y="4652276"/>
              <a:ext cx="1001554" cy="45109"/>
            </a:xfrm>
            <a:custGeom>
              <a:avLst/>
              <a:gdLst/>
              <a:ahLst/>
              <a:cxnLst/>
              <a:rect l="l" t="t" r="r" b="b"/>
              <a:pathLst>
                <a:path w="17718" h="798" extrusionOk="0">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746785" y="4879743"/>
              <a:ext cx="1207484" cy="8140"/>
            </a:xfrm>
            <a:custGeom>
              <a:avLst/>
              <a:gdLst/>
              <a:ahLst/>
              <a:cxnLst/>
              <a:rect l="l" t="t" r="r" b="b"/>
              <a:pathLst>
                <a:path w="21361" h="144" extrusionOk="0">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467479" y="4879743"/>
              <a:ext cx="182471" cy="8140"/>
            </a:xfrm>
            <a:custGeom>
              <a:avLst/>
              <a:gdLst/>
              <a:ahLst/>
              <a:cxnLst/>
              <a:rect l="l" t="t" r="r" b="b"/>
              <a:pathLst>
                <a:path w="3228" h="144" extrusionOk="0">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732653" y="4996868"/>
              <a:ext cx="873633" cy="8762"/>
            </a:xfrm>
            <a:custGeom>
              <a:avLst/>
              <a:gdLst/>
              <a:ahLst/>
              <a:cxnLst/>
              <a:rect l="l" t="t" r="r" b="b"/>
              <a:pathLst>
                <a:path w="15455" h="155" extrusionOk="0">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066508" y="4735710"/>
              <a:ext cx="370877" cy="8140"/>
            </a:xfrm>
            <a:custGeom>
              <a:avLst/>
              <a:gdLst/>
              <a:ahLst/>
              <a:cxnLst/>
              <a:rect l="l" t="t" r="r" b="b"/>
              <a:pathLst>
                <a:path w="6561" h="144" extrusionOk="0">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838982" y="4789581"/>
              <a:ext cx="173031" cy="345270"/>
            </a:xfrm>
            <a:custGeom>
              <a:avLst/>
              <a:gdLst/>
              <a:ahLst/>
              <a:cxnLst/>
              <a:rect l="l" t="t" r="r" b="b"/>
              <a:pathLst>
                <a:path w="3061" h="6108" extrusionOk="0">
                  <a:moveTo>
                    <a:pt x="1" y="0"/>
                  </a:moveTo>
                  <a:lnTo>
                    <a:pt x="1" y="6108"/>
                  </a:lnTo>
                  <a:lnTo>
                    <a:pt x="1525" y="4263"/>
                  </a:lnTo>
                  <a:lnTo>
                    <a:pt x="3061" y="6108"/>
                  </a:lnTo>
                  <a:lnTo>
                    <a:pt x="3061"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834969" y="4785511"/>
              <a:ext cx="181114" cy="353410"/>
            </a:xfrm>
            <a:custGeom>
              <a:avLst/>
              <a:gdLst/>
              <a:ahLst/>
              <a:cxnLst/>
              <a:rect l="l" t="t" r="r" b="b"/>
              <a:pathLst>
                <a:path w="3204" h="6252" extrusionOk="0">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862554" y="4879064"/>
              <a:ext cx="8140" cy="169017"/>
            </a:xfrm>
            <a:custGeom>
              <a:avLst/>
              <a:gdLst/>
              <a:ahLst/>
              <a:cxnLst/>
              <a:rect l="l" t="t" r="r" b="b"/>
              <a:pathLst>
                <a:path w="144" h="2990" extrusionOk="0">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862554" y="4801000"/>
              <a:ext cx="92253" cy="56584"/>
            </a:xfrm>
            <a:custGeom>
              <a:avLst/>
              <a:gdLst/>
              <a:ahLst/>
              <a:cxnLst/>
              <a:rect l="l" t="t" r="r" b="b"/>
              <a:pathLst>
                <a:path w="1632" h="1001" extrusionOk="0">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252785" y="4238324"/>
              <a:ext cx="2033294" cy="380317"/>
            </a:xfrm>
            <a:custGeom>
              <a:avLst/>
              <a:gdLst/>
              <a:ahLst/>
              <a:cxnLst/>
              <a:rect l="l" t="t" r="r" b="b"/>
              <a:pathLst>
                <a:path w="35970" h="6728" extrusionOk="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48714" y="4233632"/>
              <a:ext cx="2041378" cy="389079"/>
            </a:xfrm>
            <a:custGeom>
              <a:avLst/>
              <a:gdLst/>
              <a:ahLst/>
              <a:cxnLst/>
              <a:rect l="l" t="t" r="r" b="b"/>
              <a:pathLst>
                <a:path w="36113" h="6883" extrusionOk="0">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11745" y="4201355"/>
              <a:ext cx="2105932" cy="454312"/>
            </a:xfrm>
            <a:custGeom>
              <a:avLst/>
              <a:gdLst/>
              <a:ahLst/>
              <a:cxnLst/>
              <a:rect l="l" t="t" r="r" b="b"/>
              <a:pathLst>
                <a:path w="37255" h="8037" extrusionOk="0">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7675" y="4196607"/>
              <a:ext cx="2114072" cy="463130"/>
            </a:xfrm>
            <a:custGeom>
              <a:avLst/>
              <a:gdLst/>
              <a:ahLst/>
              <a:cxnLst/>
              <a:rect l="l" t="t" r="r" b="b"/>
              <a:pathLst>
                <a:path w="37399" h="8193" extrusionOk="0">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1348471" y="4618585"/>
              <a:ext cx="969221" cy="37082"/>
            </a:xfrm>
            <a:custGeom>
              <a:avLst/>
              <a:gdLst/>
              <a:ahLst/>
              <a:cxnLst/>
              <a:rect l="l" t="t" r="r" b="b"/>
              <a:pathLst>
                <a:path w="17146" h="656" extrusionOk="0">
                  <a:moveTo>
                    <a:pt x="394" y="1"/>
                  </a:moveTo>
                  <a:lnTo>
                    <a:pt x="1" y="656"/>
                  </a:lnTo>
                  <a:lnTo>
                    <a:pt x="17146" y="656"/>
                  </a:lnTo>
                  <a:lnTo>
                    <a:pt x="171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1343779" y="4614572"/>
              <a:ext cx="977982" cy="45165"/>
            </a:xfrm>
            <a:custGeom>
              <a:avLst/>
              <a:gdLst/>
              <a:ahLst/>
              <a:cxnLst/>
              <a:rect l="l" t="t" r="r" b="b"/>
              <a:pathLst>
                <a:path w="17301" h="799" extrusionOk="0">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1602226" y="4201355"/>
              <a:ext cx="715469" cy="37026"/>
            </a:xfrm>
            <a:custGeom>
              <a:avLst/>
              <a:gdLst/>
              <a:ahLst/>
              <a:cxnLst/>
              <a:rect l="l" t="t" r="r" b="b"/>
              <a:pathLst>
                <a:path w="12657" h="655" extrusionOk="0">
                  <a:moveTo>
                    <a:pt x="405" y="0"/>
                  </a:moveTo>
                  <a:lnTo>
                    <a:pt x="0" y="655"/>
                  </a:lnTo>
                  <a:lnTo>
                    <a:pt x="12657" y="655"/>
                  </a:lnTo>
                  <a:lnTo>
                    <a:pt x="126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1598156" y="4197285"/>
              <a:ext cx="723609" cy="45165"/>
            </a:xfrm>
            <a:custGeom>
              <a:avLst/>
              <a:gdLst/>
              <a:ahLst/>
              <a:cxnLst/>
              <a:rect l="l" t="t" r="r" b="b"/>
              <a:pathLst>
                <a:path w="12801" h="799" extrusionOk="0">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1366673" y="4315089"/>
              <a:ext cx="465787" cy="8762"/>
            </a:xfrm>
            <a:custGeom>
              <a:avLst/>
              <a:gdLst/>
              <a:ahLst/>
              <a:cxnLst/>
              <a:rect l="l" t="t" r="r" b="b"/>
              <a:pathLst>
                <a:path w="8240" h="155" extrusionOk="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681495" y="4315089"/>
              <a:ext cx="566745" cy="8762"/>
            </a:xfrm>
            <a:custGeom>
              <a:avLst/>
              <a:gdLst/>
              <a:ahLst/>
              <a:cxnLst/>
              <a:rect l="l" t="t" r="r" b="b"/>
              <a:pathLst>
                <a:path w="10026" h="155" extrusionOk="0">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1101499" y="4453694"/>
              <a:ext cx="712755" cy="8818"/>
            </a:xfrm>
            <a:custGeom>
              <a:avLst/>
              <a:gdLst/>
              <a:ahLst/>
              <a:cxnLst/>
              <a:rect l="l" t="t" r="r" b="b"/>
              <a:pathLst>
                <a:path w="12609" h="156" extrusionOk="0">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27796" y="4453694"/>
              <a:ext cx="565388" cy="8818"/>
            </a:xfrm>
            <a:custGeom>
              <a:avLst/>
              <a:gdLst/>
              <a:ahLst/>
              <a:cxnLst/>
              <a:rect l="l" t="t" r="r" b="b"/>
              <a:pathLst>
                <a:path w="10002" h="156" extrusionOk="0">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1038866" y="4531137"/>
              <a:ext cx="706085" cy="8762"/>
            </a:xfrm>
            <a:custGeom>
              <a:avLst/>
              <a:gdLst/>
              <a:ahLst/>
              <a:cxnLst/>
              <a:rect l="l" t="t" r="r" b="b"/>
              <a:pathLst>
                <a:path w="12491" h="155" extrusionOk="0">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568438" y="4387783"/>
              <a:ext cx="168282" cy="444928"/>
            </a:xfrm>
            <a:custGeom>
              <a:avLst/>
              <a:gdLst/>
              <a:ahLst/>
              <a:cxnLst/>
              <a:rect l="l" t="t" r="r" b="b"/>
              <a:pathLst>
                <a:path w="2977" h="7871" extrusionOk="0">
                  <a:moveTo>
                    <a:pt x="0" y="0"/>
                  </a:moveTo>
                  <a:lnTo>
                    <a:pt x="0" y="7870"/>
                  </a:lnTo>
                  <a:lnTo>
                    <a:pt x="1489" y="6025"/>
                  </a:lnTo>
                  <a:lnTo>
                    <a:pt x="2977" y="7870"/>
                  </a:lnTo>
                  <a:lnTo>
                    <a:pt x="2977"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564368" y="4383713"/>
              <a:ext cx="176422" cy="453011"/>
            </a:xfrm>
            <a:custGeom>
              <a:avLst/>
              <a:gdLst/>
              <a:ahLst/>
              <a:cxnLst/>
              <a:rect l="l" t="t" r="r" b="b"/>
              <a:pathLst>
                <a:path w="3121" h="8014" extrusionOk="0">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706423" y="4636109"/>
              <a:ext cx="8140" cy="61276"/>
            </a:xfrm>
            <a:custGeom>
              <a:avLst/>
              <a:gdLst/>
              <a:ahLst/>
              <a:cxnLst/>
              <a:rect l="l" t="t" r="r" b="b"/>
              <a:pathLst>
                <a:path w="144" h="1084" extrusionOk="0">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633728" y="4402593"/>
              <a:ext cx="80834" cy="212035"/>
            </a:xfrm>
            <a:custGeom>
              <a:avLst/>
              <a:gdLst/>
              <a:ahLst/>
              <a:cxnLst/>
              <a:rect l="l" t="t" r="r" b="b"/>
              <a:pathLst>
                <a:path w="1430" h="3751" extrusionOk="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725979" y="1006770"/>
                <a:ext cx="490240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nSpc>
                    <a:spcPct val="90000"/>
                  </a:lnSpc>
                </a:pPr>
                <a:r>
                  <a:rPr lang="en-US" sz="2000" dirty="0"/>
                  <a:t>Intercept </a:t>
                </a:r>
                <a:r>
                  <a:rPr lang="en-US" sz="2000" dirty="0">
                    <a:sym typeface="Wingdings" pitchFamily="2" charset="2"/>
                  </a:rPr>
                  <a:t> where the y-value of the regression line for an x of 0</a:t>
                </a:r>
              </a:p>
              <a:p>
                <a:pPr>
                  <a:lnSpc>
                    <a:spcPct val="90000"/>
                  </a:lnSpc>
                </a:pPr>
                <a:r>
                  <a:rPr lang="en-US" sz="2000" dirty="0">
                    <a:sym typeface="Wingdings" pitchFamily="2" charset="2"/>
                  </a:rPr>
                  <a:t>Slope  how steep the line is (for every 1 unit increase in x, how much do you expect y to increase)</a:t>
                </a:r>
                <a:endParaRPr lang="en-US" sz="2000" dirty="0"/>
              </a:p>
              <a:p>
                <a:pPr>
                  <a:lnSpc>
                    <a:spcPct val="90000"/>
                  </a:lnSpc>
                </a:pP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sSub>
                      <m:sSubPr>
                        <m:ctrlPr>
                          <a:rPr lang="en-CA"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CA"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𝐴𝑔𝑒</m:t>
                    </m:r>
                  </m:oMath>
                </a14:m>
                <a:r>
                  <a:rPr lang="en-US" sz="2000" dirty="0"/>
                  <a:t> + Residual</a:t>
                </a:r>
              </a:p>
              <a:p>
                <a:pPr algn="l"/>
                <a:endParaRPr lang="en-US" sz="2000" dirty="0"/>
              </a:p>
            </p:txBody>
          </p:sp>
        </mc:Choice>
        <mc:Fallback xmlns="">
          <p:sp>
            <p:nvSpPr>
              <p:cNvPr id="102" name="Google Shape;743;p29">
                <a:extLst>
                  <a:ext uri="{FF2B5EF4-FFF2-40B4-BE49-F238E27FC236}">
                    <a16:creationId xmlns:a16="http://schemas.microsoft.com/office/drawing/2014/main" id="{05AA4FBC-935A-2C41-9458-6C0970A5F74B}"/>
                  </a:ext>
                </a:extLst>
              </p:cNvPr>
              <p:cNvSpPr txBox="1">
                <a:spLocks noRot="1" noChangeAspect="1" noMove="1" noResize="1" noEditPoints="1" noAdjustHandles="1" noChangeArrowheads="1" noChangeShapeType="1" noTextEdit="1"/>
              </p:cNvSpPr>
              <p:nvPr/>
            </p:nvSpPr>
            <p:spPr>
              <a:xfrm>
                <a:off x="725979" y="1006770"/>
                <a:ext cx="4902401" cy="3209700"/>
              </a:xfrm>
              <a:prstGeom prst="rect">
                <a:avLst/>
              </a:prstGeom>
              <a:blipFill>
                <a:blip r:embed="rId3"/>
                <a:stretch>
                  <a:fillRect t="-1181" r="-517"/>
                </a:stretch>
              </a:blipFill>
              <a:ln>
                <a:noFill/>
              </a:ln>
            </p:spPr>
            <p:txBody>
              <a:bodyPr/>
              <a:lstStyle/>
              <a:p>
                <a:r>
                  <a:rPr lang="en-US">
                    <a:noFill/>
                  </a:rPr>
                  <a:t> </a:t>
                </a:r>
              </a:p>
            </p:txBody>
          </p:sp>
        </mc:Fallback>
      </mc:AlternateContent>
      <p:sp>
        <p:nvSpPr>
          <p:cNvPr id="1018" name="Google Shape;1018;p40"/>
          <p:cNvSpPr/>
          <p:nvPr/>
        </p:nvSpPr>
        <p:spPr>
          <a:xfrm>
            <a:off x="7913780" y="1308402"/>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849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Coding of your ordinal predictors is important for the interpretation of your betas:</a:t>
            </a:r>
          </a:p>
          <a:p>
            <a:pPr algn="l">
              <a:lnSpc>
                <a:spcPct val="150000"/>
              </a:lnSpc>
            </a:pPr>
            <a:r>
              <a:rPr lang="en-US" sz="2000" dirty="0">
                <a:solidFill>
                  <a:schemeClr val="accent3"/>
                </a:solidFill>
              </a:rPr>
              <a:t>Linear coding: 1 2 3 assumes that there is a linear relationship between the orders (i.e., x=1 is half of x=2, etc.)</a:t>
            </a:r>
          </a:p>
        </p:txBody>
      </p:sp>
    </p:spTree>
    <p:extLst>
      <p:ext uri="{BB962C8B-B14F-4D97-AF65-F5344CB8AC3E}">
        <p14:creationId xmlns:p14="http://schemas.microsoft.com/office/powerpoint/2010/main" val="1211897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Coding of your categorial predictors is very important for the interpretation of your betas:</a:t>
            </a:r>
          </a:p>
          <a:p>
            <a:pPr algn="l">
              <a:lnSpc>
                <a:spcPct val="150000"/>
              </a:lnSpc>
            </a:pPr>
            <a:r>
              <a:rPr lang="en-US" sz="2000" b="1" dirty="0">
                <a:solidFill>
                  <a:schemeClr val="accent3"/>
                </a:solidFill>
              </a:rPr>
              <a:t>Dummy coding</a:t>
            </a:r>
          </a:p>
          <a:p>
            <a:pPr algn="l">
              <a:lnSpc>
                <a:spcPct val="150000"/>
              </a:lnSpc>
            </a:pPr>
            <a:r>
              <a:rPr lang="en-US" sz="2000" b="1" dirty="0">
                <a:solidFill>
                  <a:schemeClr val="accent3"/>
                </a:solidFill>
              </a:rPr>
              <a:t>Effect Coding </a:t>
            </a:r>
          </a:p>
        </p:txBody>
      </p:sp>
    </p:spTree>
    <p:extLst>
      <p:ext uri="{BB962C8B-B14F-4D97-AF65-F5344CB8AC3E}">
        <p14:creationId xmlns:p14="http://schemas.microsoft.com/office/powerpoint/2010/main" val="2664263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534907"/>
            <a:ext cx="3578225" cy="3290887"/>
          </a:xfrm>
        </p:spPr>
        <p:txBody>
          <a:bodyPr>
            <a:normAutofit/>
          </a:bodyPr>
          <a:lstStyle/>
          <a:p>
            <a:r>
              <a:rPr lang="en-US" sz="2000" dirty="0"/>
              <a:t>Let’s say we have two categorical variables: </a:t>
            </a:r>
          </a:p>
          <a:p>
            <a:pPr lvl="1"/>
            <a:r>
              <a:rPr lang="en-US" sz="2000" dirty="0"/>
              <a:t>Attention (high vs low)</a:t>
            </a:r>
          </a:p>
          <a:p>
            <a:pPr lvl="1"/>
            <a:r>
              <a:rPr lang="en-US" sz="2000" dirty="0"/>
              <a:t>Difficulty (easy vs hard)</a:t>
            </a:r>
          </a:p>
          <a:p>
            <a:r>
              <a:rPr lang="en-US" sz="2000" dirty="0"/>
              <a:t>Dummy code them as 0 and 1</a:t>
            </a:r>
          </a:p>
        </p:txBody>
      </p:sp>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extLst>
              <p:ext uri="{D42A27DB-BD31-4B8C-83A1-F6EECF244321}">
                <p14:modId xmlns:p14="http://schemas.microsoft.com/office/powerpoint/2010/main" val="2444184399"/>
              </p:ext>
            </p:extLst>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9" name="Table 4">
            <a:extLst>
              <a:ext uri="{FF2B5EF4-FFF2-40B4-BE49-F238E27FC236}">
                <a16:creationId xmlns:a16="http://schemas.microsoft.com/office/drawing/2014/main" id="{D9087D13-D916-8C4F-B16D-51CC512A9148}"/>
              </a:ext>
            </a:extLst>
          </p:cNvPr>
          <p:cNvGraphicFramePr>
            <a:graphicFrameLocks noGrp="1"/>
          </p:cNvGraphicFramePr>
          <p:nvPr>
            <p:extLst>
              <p:ext uri="{D42A27DB-BD31-4B8C-83A1-F6EECF244321}">
                <p14:modId xmlns:p14="http://schemas.microsoft.com/office/powerpoint/2010/main" val="523960355"/>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2254673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327158"/>
                <a:ext cx="3578225" cy="3290887"/>
              </a:xfrm>
            </p:spPr>
            <p:txBody>
              <a:bodyPr>
                <a:normAutofit/>
              </a:bodyPr>
              <a:lstStyle/>
              <a:p>
                <a:r>
                  <a:rPr lang="en-US" dirty="0"/>
                  <a:t>The intercept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is the mean of y for all conditions when they are 0 (i.e., Low--easy)</a:t>
                </a:r>
              </a:p>
              <a:p>
                <a:r>
                  <a:rPr lang="en-US" dirty="0"/>
                  <a:t>The slope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is the difference between High and Low Attention for the easy task</a:t>
                </a:r>
              </a:p>
              <a:p>
                <a:r>
                  <a:rPr lang="en-US" dirty="0"/>
                  <a:t>The slope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2</m:t>
                        </m:r>
                      </m:sub>
                    </m:sSub>
                  </m:oMath>
                </a14:m>
                <a:r>
                  <a:rPr lang="en-US" dirty="0"/>
                  <a:t> is the difference between the easy and difficult task for low attention  </a:t>
                </a:r>
              </a:p>
              <a:p>
                <a:r>
                  <a:rPr lang="en-US" dirty="0"/>
                  <a:t>The slope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3</m:t>
                        </m:r>
                      </m:sub>
                    </m:sSub>
                  </m:oMath>
                </a14:m>
                <a:r>
                  <a:rPr lang="en-US" dirty="0"/>
                  <a:t> is the interaction</a:t>
                </a:r>
              </a:p>
              <a:p>
                <a:endParaRPr lang="en-US" dirty="0"/>
              </a:p>
            </p:txBody>
          </p:sp>
        </mc:Choice>
        <mc:Fallback xmlns="">
          <p:sp>
            <p:nvSpPr>
              <p:cNvPr id="3" name="Content Placeholder 2">
                <a:extLst>
                  <a:ext uri="{FF2B5EF4-FFF2-40B4-BE49-F238E27FC236}">
                    <a16:creationId xmlns:a16="http://schemas.microsoft.com/office/drawing/2014/main" id="{F7E61350-144C-144C-88DF-E91E8740C46E}"/>
                  </a:ext>
                </a:extLst>
              </p:cNvPr>
              <p:cNvSpPr>
                <a:spLocks noGrp="1" noRot="1" noChangeAspect="1" noMove="1" noResize="1" noEditPoints="1" noAdjustHandles="1" noChangeArrowheads="1" noChangeShapeType="1" noTextEdit="1"/>
              </p:cNvSpPr>
              <p:nvPr>
                <p:ph idx="4294967295"/>
              </p:nvPr>
            </p:nvSpPr>
            <p:spPr>
              <a:xfrm>
                <a:off x="4945078" y="1327158"/>
                <a:ext cx="3578225" cy="3290887"/>
              </a:xfrm>
              <a:blipFill>
                <a:blip r:embed="rId2"/>
                <a:stretch>
                  <a:fillRect r="-1060"/>
                </a:stretch>
              </a:blipFill>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extLst>
              <p:ext uri="{D42A27DB-BD31-4B8C-83A1-F6EECF244321}">
                <p14:modId xmlns:p14="http://schemas.microsoft.com/office/powerpoint/2010/main" val="3525164904"/>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D169A4-6C95-304F-9CB2-E9AB03CEBE18}"/>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1+</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ea typeface="Cambria Math" panose="02040503050406030204" pitchFamily="18" charset="0"/>
                        </a:rPr>
                        <m:t>1∗</m:t>
                      </m:r>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oMath>
                  </m:oMathPara>
                </a14:m>
                <a:endParaRPr lang="en-US" sz="1050" dirty="0"/>
              </a:p>
            </p:txBody>
          </p:sp>
        </mc:Choice>
        <mc:Fallback xmlns="">
          <p:sp>
            <p:nvSpPr>
              <p:cNvPr id="5" name="TextBox 4">
                <a:extLst>
                  <a:ext uri="{FF2B5EF4-FFF2-40B4-BE49-F238E27FC236}">
                    <a16:creationId xmlns:a16="http://schemas.microsoft.com/office/drawing/2014/main" id="{FFD169A4-6C95-304F-9CB2-E9AB03CEBE18}"/>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3"/>
                <a:stretch>
                  <a:fillRect b="-17647"/>
                </a:stretch>
              </a:blipFill>
            </p:spPr>
            <p:txBody>
              <a:bodyPr/>
              <a:lstStyle/>
              <a:p>
                <a:r>
                  <a:rPr lang="en-US">
                    <a:noFill/>
                  </a:rPr>
                  <a:t> </a:t>
                </a:r>
              </a:p>
            </p:txBody>
          </p:sp>
        </mc:Fallback>
      </mc:AlternateContent>
    </p:spTree>
    <p:extLst>
      <p:ext uri="{BB962C8B-B14F-4D97-AF65-F5344CB8AC3E}">
        <p14:creationId xmlns:p14="http://schemas.microsoft.com/office/powerpoint/2010/main" val="2780808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1" i="1">
                          <a:latin typeface="Cambria Math" panose="02040503050406030204" pitchFamily="18" charset="0"/>
                        </a:rPr>
                        <m:t>𝟎</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1" i="1">
                          <a:latin typeface="Cambria Math" panose="02040503050406030204" pitchFamily="18" charset="0"/>
                        </a:rPr>
                        <m:t>𝟎</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𝟎</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rPr>
                        <m:t>𝟎</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m:oMathPara>
                </a14:m>
                <a:endParaRPr lang="en-US" sz="2100"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D79E6-A565-364C-AD08-EE978CBA4701}"/>
                  </a:ext>
                </a:extLst>
              </p:cNvPr>
              <p:cNvSpPr txBox="1"/>
              <p:nvPr/>
            </p:nvSpPr>
            <p:spPr>
              <a:xfrm>
                <a:off x="471959" y="2470816"/>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1" i="1">
                          <a:latin typeface="Cambria Math" panose="02040503050406030204" pitchFamily="18" charset="0"/>
                        </a:rPr>
                        <m:t>𝟎</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rPr>
                        <m:t>𝟎</m:t>
                      </m:r>
                    </m:oMath>
                  </m:oMathPara>
                </a14:m>
                <a:endParaRPr lang="en-US" sz="2100" b="1" dirty="0"/>
              </a:p>
              <a:p>
                <a:pPr algn="ctr"/>
                <a14:m>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r>
                  <a:rPr lang="en-US" sz="2100" dirty="0"/>
                  <a:t> </a:t>
                </a:r>
                <a14:m>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oMath>
                </a14:m>
                <a:endParaRPr lang="en-US" sz="2100" dirty="0"/>
              </a:p>
            </p:txBody>
          </p:sp>
        </mc:Choice>
        <mc:Fallback xmlns="">
          <p:sp>
            <p:nvSpPr>
              <p:cNvPr id="8" name="TextBox 7">
                <a:extLst>
                  <a:ext uri="{FF2B5EF4-FFF2-40B4-BE49-F238E27FC236}">
                    <a16:creationId xmlns:a16="http://schemas.microsoft.com/office/drawing/2014/main" id="{05AD79E6-A565-364C-AD08-EE978CBA4701}"/>
                  </a:ext>
                </a:extLst>
              </p:cNvPr>
              <p:cNvSpPr txBox="1">
                <a:spLocks noRot="1" noChangeAspect="1" noMove="1" noResize="1" noEditPoints="1" noAdjustHandles="1" noChangeArrowheads="1" noChangeShapeType="1" noTextEdit="1"/>
              </p:cNvSpPr>
              <p:nvPr/>
            </p:nvSpPr>
            <p:spPr>
              <a:xfrm>
                <a:off x="471959" y="2470816"/>
                <a:ext cx="7431638" cy="738664"/>
              </a:xfrm>
              <a:prstGeom prst="rect">
                <a:avLst/>
              </a:prstGeom>
              <a:blipFill>
                <a:blip r:embed="rId4"/>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25A618-6DF9-5647-BBB8-EDF84692024D}"/>
                  </a:ext>
                </a:extLst>
              </p:cNvPr>
              <p:cNvSpPr txBox="1"/>
              <p:nvPr/>
            </p:nvSpPr>
            <p:spPr>
              <a:xfrm>
                <a:off x="553986" y="328122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1" i="1">
                          <a:latin typeface="Cambria Math" panose="02040503050406030204" pitchFamily="18" charset="0"/>
                          <a:ea typeface="Cambria Math" panose="02040503050406030204" pitchFamily="18" charset="0"/>
                        </a:rPr>
                        <m:t>𝟎</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𝟎</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oMath>
                  </m:oMathPara>
                </a14:m>
                <a:endParaRPr lang="en-US" sz="2100" b="1" dirty="0"/>
              </a:p>
              <a:p>
                <a:pPr algn="ctr"/>
                <a14:m>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r>
                  <a:rPr lang="en-US" sz="2100" dirty="0"/>
                  <a:t> </a:t>
                </a:r>
                <a14:m>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oMath>
                </a14:m>
                <a:endParaRPr lang="en-US" sz="2100" dirty="0"/>
              </a:p>
            </p:txBody>
          </p:sp>
        </mc:Choice>
        <mc:Fallback xmlns="">
          <p:sp>
            <p:nvSpPr>
              <p:cNvPr id="9" name="TextBox 8">
                <a:extLst>
                  <a:ext uri="{FF2B5EF4-FFF2-40B4-BE49-F238E27FC236}">
                    <a16:creationId xmlns:a16="http://schemas.microsoft.com/office/drawing/2014/main" id="{F525A618-6DF9-5647-BBB8-EDF84692024D}"/>
                  </a:ext>
                </a:extLst>
              </p:cNvPr>
              <p:cNvSpPr txBox="1">
                <a:spLocks noRot="1" noChangeAspect="1" noMove="1" noResize="1" noEditPoints="1" noAdjustHandles="1" noChangeArrowheads="1" noChangeShapeType="1" noTextEdit="1"/>
              </p:cNvSpPr>
              <p:nvPr/>
            </p:nvSpPr>
            <p:spPr>
              <a:xfrm>
                <a:off x="553986" y="3281223"/>
                <a:ext cx="7431638" cy="738664"/>
              </a:xfrm>
              <a:prstGeom prst="rect">
                <a:avLst/>
              </a:prstGeom>
              <a:blipFill>
                <a:blip r:embed="rId5"/>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C2306B0-BABB-4C4B-A492-28AA35228CF5}"/>
                  </a:ext>
                </a:extLst>
              </p:cNvPr>
              <p:cNvSpPr txBox="1"/>
              <p:nvPr/>
            </p:nvSpPr>
            <p:spPr>
              <a:xfrm>
                <a:off x="538462" y="4148091"/>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oMath>
                  </m:oMathPara>
                </a14:m>
                <a:endParaRPr lang="en-US" sz="2100" b="1" dirty="0"/>
              </a:p>
              <a:p>
                <a:pPr algn="ctr"/>
                <a14:m>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r>
                  <a:rPr lang="en-US" sz="2100" dirty="0"/>
                  <a:t> </a:t>
                </a:r>
                <a14:m>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a14:m>
                <a:endParaRPr lang="en-US" sz="2100" dirty="0"/>
              </a:p>
            </p:txBody>
          </p:sp>
        </mc:Choice>
        <mc:Fallback xmlns="">
          <p:sp>
            <p:nvSpPr>
              <p:cNvPr id="10" name="TextBox 9">
                <a:extLst>
                  <a:ext uri="{FF2B5EF4-FFF2-40B4-BE49-F238E27FC236}">
                    <a16:creationId xmlns:a16="http://schemas.microsoft.com/office/drawing/2014/main" id="{6C2306B0-BABB-4C4B-A492-28AA35228CF5}"/>
                  </a:ext>
                </a:extLst>
              </p:cNvPr>
              <p:cNvSpPr txBox="1">
                <a:spLocks noRot="1" noChangeAspect="1" noMove="1" noResize="1" noEditPoints="1" noAdjustHandles="1" noChangeArrowheads="1" noChangeShapeType="1" noTextEdit="1"/>
              </p:cNvSpPr>
              <p:nvPr/>
            </p:nvSpPr>
            <p:spPr>
              <a:xfrm>
                <a:off x="538462" y="4148091"/>
                <a:ext cx="7431638" cy="738664"/>
              </a:xfrm>
              <a:prstGeom prst="rect">
                <a:avLst/>
              </a:prstGeom>
              <a:blipFill>
                <a:blip r:embed="rId6"/>
                <a:stretch>
                  <a:fillRect b="-11864"/>
                </a:stretch>
              </a:blipFill>
            </p:spPr>
            <p:txBody>
              <a:bodyPr/>
              <a:lstStyle/>
              <a:p>
                <a:r>
                  <a:rPr lang="en-US">
                    <a:noFill/>
                  </a:rPr>
                  <a:t> </a:t>
                </a:r>
              </a:p>
            </p:txBody>
          </p:sp>
        </mc:Fallback>
      </mc:AlternateContent>
    </p:spTree>
    <p:extLst>
      <p:ext uri="{BB962C8B-B14F-4D97-AF65-F5344CB8AC3E}">
        <p14:creationId xmlns:p14="http://schemas.microsoft.com/office/powerpoint/2010/main" val="164698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738664"/>
              </a:xfrm>
              <a:prstGeom prst="rect">
                <a:avLst/>
              </a:prstGeom>
              <a:noFill/>
            </p:spPr>
            <p:txBody>
              <a:bodyPr wrap="square" rtlCol="0">
                <a:spAutoFit/>
              </a:bodyPr>
              <a:lstStyle/>
              <a:p>
                <a:pPr algn="ctr"/>
                <a14:m>
                  <m:oMath xmlns:m="http://schemas.openxmlformats.org/officeDocument/2006/math">
                    <m:r>
                      <a:rPr lang="en-US" sz="2100" b="0" i="1" smtClean="0">
                        <a:latin typeface="Cambria Math" panose="02040503050406030204" pitchFamily="18" charset="0"/>
                      </a:rPr>
                      <m:t>𝑋</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1,0</m:t>
                        </m:r>
                      </m:e>
                    </m:d>
                    <m:r>
                      <a:rPr lang="en-US" sz="2100" b="0" i="1" smtClean="0">
                        <a:latin typeface="Cambria Math" panose="02040503050406030204" pitchFamily="18" charset="0"/>
                      </a:rPr>
                      <m:t>− </m:t>
                    </m:r>
                    <m:r>
                      <m:rPr>
                        <m:sty m:val="p"/>
                      </m:rPr>
                      <a:rPr lang="en-US" sz="2100" i="1" smtClean="0">
                        <a:latin typeface="Cambria Math" panose="02040503050406030204" pitchFamily="18" charset="0"/>
                      </a:rPr>
                      <m:t>X</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0,0</m:t>
                        </m:r>
                      </m:e>
                    </m:d>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smtClean="0">
                        <a:latin typeface="Cambria Math" panose="02040503050406030204" pitchFamily="18" charset="0"/>
                      </a:rPr>
                      <m:t>−</m:t>
                    </m:r>
                  </m:oMath>
                </a14:m>
                <a:r>
                  <a:rPr lang="en-US" sz="2100" dirty="0"/>
                  <a:t>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endParaRPr lang="en-US" sz="21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𝑋</m:t>
                      </m:r>
                      <m:d>
                        <m:dPr>
                          <m:ctrlPr>
                            <a:rPr lang="en-US" sz="2100" i="1">
                              <a:latin typeface="Cambria Math" panose="02040503050406030204" pitchFamily="18" charset="0"/>
                            </a:rPr>
                          </m:ctrlPr>
                        </m:dPr>
                        <m:e>
                          <m:r>
                            <a:rPr lang="en-US" sz="2100" i="1">
                              <a:latin typeface="Cambria Math" panose="02040503050406030204" pitchFamily="18" charset="0"/>
                            </a:rPr>
                            <m:t>1,0</m:t>
                          </m:r>
                        </m:e>
                      </m:d>
                      <m:r>
                        <a:rPr lang="en-US" sz="2100" i="1">
                          <a:latin typeface="Cambria Math" panose="02040503050406030204" pitchFamily="18" charset="0"/>
                        </a:rPr>
                        <m:t>− </m:t>
                      </m:r>
                      <m:r>
                        <m:rPr>
                          <m:sty m:val="p"/>
                        </m:rPr>
                        <a:rPr lang="en-US" sz="2100" i="1">
                          <a:latin typeface="Cambria Math" panose="02040503050406030204" pitchFamily="18" charset="0"/>
                        </a:rPr>
                        <m:t>X</m:t>
                      </m:r>
                      <m:d>
                        <m:dPr>
                          <m:ctrlPr>
                            <a:rPr lang="en-US" sz="2100" i="1">
                              <a:latin typeface="Cambria Math" panose="02040503050406030204" pitchFamily="18" charset="0"/>
                            </a:rPr>
                          </m:ctrlPr>
                        </m:dPr>
                        <m:e>
                          <m:r>
                            <a:rPr lang="en-US" sz="2100" i="1">
                              <a:latin typeface="Cambria Math" panose="02040503050406030204" pitchFamily="18" charset="0"/>
                            </a:rPr>
                            <m:t>0,0</m:t>
                          </m:r>
                        </m:e>
                      </m:d>
                      <m:r>
                        <a:rPr lang="en-US" sz="2100" i="1">
                          <a:latin typeface="Cambria Math" panose="02040503050406030204" pitchFamily="18" charset="0"/>
                        </a:rPr>
                        <m:t> =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1</m:t>
                          </m:r>
                        </m:sub>
                      </m:sSub>
                    </m:oMath>
                  </m:oMathPara>
                </a14:m>
                <a:endParaRPr lang="en-US" sz="2100"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25A618-6DF9-5647-BBB8-EDF84692024D}"/>
                  </a:ext>
                </a:extLst>
              </p:cNvPr>
              <p:cNvSpPr txBox="1"/>
              <p:nvPr/>
            </p:nvSpPr>
            <p:spPr>
              <a:xfrm>
                <a:off x="553986" y="3281223"/>
                <a:ext cx="7431638"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m:t>
                      </m:r>
                      <m:r>
                        <a:rPr lang="en-US" sz="2100" b="0" i="1" smtClean="0">
                          <a:latin typeface="Cambria Math" panose="02040503050406030204" pitchFamily="18" charset="0"/>
                        </a:rPr>
                        <m:t>𝑋</m:t>
                      </m:r>
                      <m:r>
                        <a:rPr lang="en-US" sz="2100" b="0" i="1" smtClean="0">
                          <a:latin typeface="Cambria Math" panose="02040503050406030204" pitchFamily="18" charset="0"/>
                        </a:rPr>
                        <m:t>(1,1) −</m:t>
                      </m:r>
                      <m:r>
                        <a:rPr lang="en-US" sz="2100" b="0" i="1" smtClean="0">
                          <a:latin typeface="Cambria Math" panose="02040503050406030204" pitchFamily="18" charset="0"/>
                        </a:rPr>
                        <m:t>𝑋</m:t>
                      </m:r>
                      <m:r>
                        <a:rPr lang="en-US" sz="2100" b="0" i="1" smtClean="0">
                          <a:latin typeface="Cambria Math" panose="02040503050406030204" pitchFamily="18" charset="0"/>
                        </a:rPr>
                        <m:t>(0,1))−(</m:t>
                      </m:r>
                      <m:r>
                        <a:rPr lang="en-US" sz="2100" b="0" i="1" smtClean="0">
                          <a:latin typeface="Cambria Math" panose="02040503050406030204" pitchFamily="18" charset="0"/>
                        </a:rPr>
                        <m:t>𝑋</m:t>
                      </m:r>
                      <m:r>
                        <a:rPr lang="en-US" sz="2100" b="0" i="1" smtClean="0">
                          <a:latin typeface="Cambria Math" panose="02040503050406030204" pitchFamily="18" charset="0"/>
                        </a:rPr>
                        <m:t>(1,0)−</m:t>
                      </m:r>
                      <m:r>
                        <a:rPr lang="en-US" sz="2100" b="0" i="1" smtClean="0">
                          <a:latin typeface="Cambria Math" panose="02040503050406030204" pitchFamily="18" charset="0"/>
                        </a:rPr>
                        <m:t>𝑋</m:t>
                      </m:r>
                      <m:r>
                        <a:rPr lang="en-US" sz="2100" b="0" i="1" smtClean="0">
                          <a:latin typeface="Cambria Math" panose="02040503050406030204" pitchFamily="18" charset="0"/>
                        </a:rPr>
                        <m:t>(0,0))</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dirty="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e>
                      </m:d>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e>
                      </m:d>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9" name="TextBox 8">
                <a:extLst>
                  <a:ext uri="{FF2B5EF4-FFF2-40B4-BE49-F238E27FC236}">
                    <a16:creationId xmlns:a16="http://schemas.microsoft.com/office/drawing/2014/main" id="{F525A618-6DF9-5647-BBB8-EDF84692024D}"/>
                  </a:ext>
                </a:extLst>
              </p:cNvPr>
              <p:cNvSpPr txBox="1">
                <a:spLocks noRot="1" noChangeAspect="1" noMove="1" noResize="1" noEditPoints="1" noAdjustHandles="1" noChangeArrowheads="1" noChangeShapeType="1" noTextEdit="1"/>
              </p:cNvSpPr>
              <p:nvPr/>
            </p:nvSpPr>
            <p:spPr>
              <a:xfrm>
                <a:off x="553986" y="3281223"/>
                <a:ext cx="7431638" cy="1384995"/>
              </a:xfrm>
              <a:prstGeom prst="rect">
                <a:avLst/>
              </a:prstGeom>
              <a:blipFill>
                <a:blip r:embed="rId4"/>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A8A6403-728B-3E4E-A549-A9F94BAE0E1F}"/>
                  </a:ext>
                </a:extLst>
              </p:cNvPr>
              <p:cNvSpPr txBox="1"/>
              <p:nvPr/>
            </p:nvSpPr>
            <p:spPr>
              <a:xfrm>
                <a:off x="572494" y="2414355"/>
                <a:ext cx="7431638" cy="738664"/>
              </a:xfrm>
              <a:prstGeom prst="rect">
                <a:avLst/>
              </a:prstGeom>
              <a:noFill/>
            </p:spPr>
            <p:txBody>
              <a:bodyPr wrap="square" rtlCol="0">
                <a:spAutoFit/>
              </a:bodyPr>
              <a:lstStyle/>
              <a:p>
                <a:pPr algn="ctr"/>
                <a14:m>
                  <m:oMath xmlns:m="http://schemas.openxmlformats.org/officeDocument/2006/math">
                    <m:r>
                      <a:rPr lang="en-US" sz="2100" b="0" i="1" smtClean="0">
                        <a:latin typeface="Cambria Math" panose="02040503050406030204" pitchFamily="18" charset="0"/>
                      </a:rPr>
                      <m:t>𝑋</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0,1</m:t>
                        </m:r>
                      </m:e>
                    </m:d>
                    <m:r>
                      <a:rPr lang="en-US" sz="2100" b="0" i="1" smtClean="0">
                        <a:latin typeface="Cambria Math" panose="02040503050406030204" pitchFamily="18" charset="0"/>
                      </a:rPr>
                      <m:t>− </m:t>
                    </m:r>
                    <m:r>
                      <m:rPr>
                        <m:sty m:val="p"/>
                      </m:rPr>
                      <a:rPr lang="en-US" sz="2100" i="1" smtClean="0">
                        <a:latin typeface="Cambria Math" panose="02040503050406030204" pitchFamily="18" charset="0"/>
                      </a:rPr>
                      <m:t>X</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0,0</m:t>
                        </m:r>
                      </m:e>
                    </m:d>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r>
                      <a:rPr lang="en-US" sz="2100" i="1" smtClean="0">
                        <a:latin typeface="Cambria Math" panose="02040503050406030204" pitchFamily="18" charset="0"/>
                      </a:rPr>
                      <m:t>−</m:t>
                    </m:r>
                  </m:oMath>
                </a14:m>
                <a:r>
                  <a:rPr lang="en-US" sz="2100" dirty="0"/>
                  <a:t>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endParaRPr lang="en-US" sz="21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𝑋</m:t>
                      </m:r>
                      <m:d>
                        <m:dPr>
                          <m:ctrlPr>
                            <a:rPr lang="en-US" sz="2100" i="1">
                              <a:latin typeface="Cambria Math" panose="02040503050406030204" pitchFamily="18" charset="0"/>
                            </a:rPr>
                          </m:ctrlPr>
                        </m:dPr>
                        <m:e>
                          <m:r>
                            <a:rPr lang="en-US" sz="2100" b="0" i="1" smtClean="0">
                              <a:latin typeface="Cambria Math" panose="02040503050406030204" pitchFamily="18" charset="0"/>
                            </a:rPr>
                            <m:t>0</m:t>
                          </m:r>
                          <m:r>
                            <a:rPr lang="en-US" sz="2100" i="1">
                              <a:latin typeface="Cambria Math" panose="02040503050406030204" pitchFamily="18" charset="0"/>
                            </a:rPr>
                            <m:t>,</m:t>
                          </m:r>
                          <m:r>
                            <a:rPr lang="en-US" sz="2100" b="0" i="1" smtClean="0">
                              <a:latin typeface="Cambria Math" panose="02040503050406030204" pitchFamily="18" charset="0"/>
                            </a:rPr>
                            <m:t>1</m:t>
                          </m:r>
                        </m:e>
                      </m:d>
                      <m:r>
                        <a:rPr lang="en-US" sz="2100" i="1">
                          <a:latin typeface="Cambria Math" panose="02040503050406030204" pitchFamily="18" charset="0"/>
                        </a:rPr>
                        <m:t>− </m:t>
                      </m:r>
                      <m:r>
                        <m:rPr>
                          <m:sty m:val="p"/>
                        </m:rPr>
                        <a:rPr lang="en-US" sz="2100" i="1">
                          <a:latin typeface="Cambria Math" panose="02040503050406030204" pitchFamily="18" charset="0"/>
                        </a:rPr>
                        <m:t>X</m:t>
                      </m:r>
                      <m:d>
                        <m:dPr>
                          <m:ctrlPr>
                            <a:rPr lang="en-US" sz="2100" i="1">
                              <a:latin typeface="Cambria Math" panose="02040503050406030204" pitchFamily="18" charset="0"/>
                            </a:rPr>
                          </m:ctrlPr>
                        </m:dPr>
                        <m:e>
                          <m:r>
                            <a:rPr lang="en-US" sz="2100" i="1">
                              <a:latin typeface="Cambria Math" panose="02040503050406030204" pitchFamily="18" charset="0"/>
                            </a:rPr>
                            <m:t>0,0</m:t>
                          </m:r>
                        </m:e>
                      </m:d>
                      <m:r>
                        <a:rPr lang="en-US" sz="2100" i="1">
                          <a:latin typeface="Cambria Math" panose="02040503050406030204" pitchFamily="18" charset="0"/>
                        </a:rPr>
                        <m:t> =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2</m:t>
                          </m:r>
                        </m:sub>
                      </m:sSub>
                    </m:oMath>
                  </m:oMathPara>
                </a14:m>
                <a:endParaRPr lang="en-US" sz="2100" dirty="0"/>
              </a:p>
            </p:txBody>
          </p:sp>
        </mc:Choice>
        <mc:Fallback xmlns="">
          <p:sp>
            <p:nvSpPr>
              <p:cNvPr id="12" name="TextBox 11">
                <a:extLst>
                  <a:ext uri="{FF2B5EF4-FFF2-40B4-BE49-F238E27FC236}">
                    <a16:creationId xmlns:a16="http://schemas.microsoft.com/office/drawing/2014/main" id="{1A8A6403-728B-3E4E-A549-A9F94BAE0E1F}"/>
                  </a:ext>
                </a:extLst>
              </p:cNvPr>
              <p:cNvSpPr txBox="1">
                <a:spLocks noRot="1" noChangeAspect="1" noMove="1" noResize="1" noEditPoints="1" noAdjustHandles="1" noChangeArrowheads="1" noChangeShapeType="1" noTextEdit="1"/>
              </p:cNvSpPr>
              <p:nvPr/>
            </p:nvSpPr>
            <p:spPr>
              <a:xfrm>
                <a:off x="572494" y="2414355"/>
                <a:ext cx="7431638" cy="738664"/>
              </a:xfrm>
              <a:prstGeom prst="rect">
                <a:avLst/>
              </a:prstGeom>
              <a:blipFill>
                <a:blip r:embed="rId5"/>
                <a:stretch>
                  <a:fillRect b="-10169"/>
                </a:stretch>
              </a:blipFill>
            </p:spPr>
            <p:txBody>
              <a:bodyPr/>
              <a:lstStyle/>
              <a:p>
                <a:r>
                  <a:rPr lang="en-US">
                    <a:noFill/>
                  </a:rPr>
                  <a:t> </a:t>
                </a:r>
              </a:p>
            </p:txBody>
          </p:sp>
        </mc:Fallback>
      </mc:AlternateContent>
    </p:spTree>
    <p:extLst>
      <p:ext uri="{BB962C8B-B14F-4D97-AF65-F5344CB8AC3E}">
        <p14:creationId xmlns:p14="http://schemas.microsoft.com/office/powerpoint/2010/main" val="414395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2" grpId="0"/>
      <p:bldP spid="1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20328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one of the ultimate goals of a model?</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420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738664"/>
              </a:xfrm>
              <a:prstGeom prst="rect">
                <a:avLst/>
              </a:prstGeom>
              <a:noFill/>
            </p:spPr>
            <p:txBody>
              <a:bodyPr wrap="square" rtlCol="0">
                <a:spAutoFit/>
              </a:bodyPr>
              <a:lstStyle/>
              <a:p>
                <a:pPr algn="ctr"/>
                <a14:m>
                  <m:oMath xmlns:m="http://schemas.openxmlformats.org/officeDocument/2006/math">
                    <m:r>
                      <a:rPr lang="en-US" sz="2100" b="0" i="1" smtClean="0">
                        <a:latin typeface="Cambria Math" panose="02040503050406030204" pitchFamily="18" charset="0"/>
                      </a:rPr>
                      <m:t>𝑋</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1,0</m:t>
                        </m:r>
                      </m:e>
                    </m:d>
                    <m:r>
                      <a:rPr lang="en-US" sz="2100" b="0" i="1" smtClean="0">
                        <a:latin typeface="Cambria Math" panose="02040503050406030204" pitchFamily="18" charset="0"/>
                      </a:rPr>
                      <m:t>− </m:t>
                    </m:r>
                    <m:r>
                      <m:rPr>
                        <m:sty m:val="p"/>
                      </m:rPr>
                      <a:rPr lang="en-US" sz="2100" i="1" smtClean="0">
                        <a:latin typeface="Cambria Math" panose="02040503050406030204" pitchFamily="18" charset="0"/>
                      </a:rPr>
                      <m:t>X</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0,0</m:t>
                        </m:r>
                      </m:e>
                    </m:d>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smtClean="0">
                        <a:latin typeface="Cambria Math" panose="02040503050406030204" pitchFamily="18" charset="0"/>
                      </a:rPr>
                      <m:t>−</m:t>
                    </m:r>
                  </m:oMath>
                </a14:m>
                <a:r>
                  <a:rPr lang="en-US" sz="2100" dirty="0"/>
                  <a:t>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endParaRPr lang="en-US" sz="21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𝑋</m:t>
                      </m:r>
                      <m:d>
                        <m:dPr>
                          <m:ctrlPr>
                            <a:rPr lang="en-US" sz="2100" i="1">
                              <a:latin typeface="Cambria Math" panose="02040503050406030204" pitchFamily="18" charset="0"/>
                            </a:rPr>
                          </m:ctrlPr>
                        </m:dPr>
                        <m:e>
                          <m:r>
                            <a:rPr lang="en-US" sz="2100" i="1">
                              <a:latin typeface="Cambria Math" panose="02040503050406030204" pitchFamily="18" charset="0"/>
                            </a:rPr>
                            <m:t>1,0</m:t>
                          </m:r>
                        </m:e>
                      </m:d>
                      <m:r>
                        <a:rPr lang="en-US" sz="2100" i="1">
                          <a:latin typeface="Cambria Math" panose="02040503050406030204" pitchFamily="18" charset="0"/>
                        </a:rPr>
                        <m:t>− </m:t>
                      </m:r>
                      <m:r>
                        <m:rPr>
                          <m:sty m:val="p"/>
                        </m:rPr>
                        <a:rPr lang="en-US" sz="2100" i="1">
                          <a:latin typeface="Cambria Math" panose="02040503050406030204" pitchFamily="18" charset="0"/>
                        </a:rPr>
                        <m:t>X</m:t>
                      </m:r>
                      <m:d>
                        <m:dPr>
                          <m:ctrlPr>
                            <a:rPr lang="en-US" sz="2100" i="1">
                              <a:latin typeface="Cambria Math" panose="02040503050406030204" pitchFamily="18" charset="0"/>
                            </a:rPr>
                          </m:ctrlPr>
                        </m:dPr>
                        <m:e>
                          <m:r>
                            <a:rPr lang="en-US" sz="2100" i="1">
                              <a:latin typeface="Cambria Math" panose="02040503050406030204" pitchFamily="18" charset="0"/>
                            </a:rPr>
                            <m:t>0,0</m:t>
                          </m:r>
                        </m:e>
                      </m:d>
                      <m:r>
                        <a:rPr lang="en-US" sz="2100" i="1">
                          <a:latin typeface="Cambria Math" panose="02040503050406030204" pitchFamily="18" charset="0"/>
                        </a:rPr>
                        <m:t> =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1</m:t>
                          </m:r>
                        </m:sub>
                      </m:sSub>
                    </m:oMath>
                  </m:oMathPara>
                </a14:m>
                <a:endParaRPr lang="en-US" sz="2100"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25A618-6DF9-5647-BBB8-EDF84692024D}"/>
                  </a:ext>
                </a:extLst>
              </p:cNvPr>
              <p:cNvSpPr txBox="1"/>
              <p:nvPr/>
            </p:nvSpPr>
            <p:spPr>
              <a:xfrm>
                <a:off x="553986" y="3281223"/>
                <a:ext cx="7431638"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m:t>
                      </m:r>
                      <m:r>
                        <a:rPr lang="en-US" sz="2100" b="0" i="1" smtClean="0">
                          <a:latin typeface="Cambria Math" panose="02040503050406030204" pitchFamily="18" charset="0"/>
                        </a:rPr>
                        <m:t>𝑋</m:t>
                      </m:r>
                      <m:r>
                        <a:rPr lang="en-US" sz="2100" b="0" i="1" smtClean="0">
                          <a:latin typeface="Cambria Math" panose="02040503050406030204" pitchFamily="18" charset="0"/>
                        </a:rPr>
                        <m:t>(1,1) −</m:t>
                      </m:r>
                      <m:r>
                        <a:rPr lang="en-US" sz="2100" b="0" i="1" smtClean="0">
                          <a:latin typeface="Cambria Math" panose="02040503050406030204" pitchFamily="18" charset="0"/>
                        </a:rPr>
                        <m:t>𝑋</m:t>
                      </m:r>
                      <m:r>
                        <a:rPr lang="en-US" sz="2100" b="0" i="1" smtClean="0">
                          <a:latin typeface="Cambria Math" panose="02040503050406030204" pitchFamily="18" charset="0"/>
                        </a:rPr>
                        <m:t>(0,1))−(</m:t>
                      </m:r>
                      <m:r>
                        <a:rPr lang="en-US" sz="2100" b="0" i="1" smtClean="0">
                          <a:latin typeface="Cambria Math" panose="02040503050406030204" pitchFamily="18" charset="0"/>
                        </a:rPr>
                        <m:t>𝑋</m:t>
                      </m:r>
                      <m:r>
                        <a:rPr lang="en-US" sz="2100" b="0" i="1" smtClean="0">
                          <a:latin typeface="Cambria Math" panose="02040503050406030204" pitchFamily="18" charset="0"/>
                        </a:rPr>
                        <m:t>(1,0)−</m:t>
                      </m:r>
                      <m:r>
                        <a:rPr lang="en-US" sz="2100" b="0" i="1" smtClean="0">
                          <a:latin typeface="Cambria Math" panose="02040503050406030204" pitchFamily="18" charset="0"/>
                        </a:rPr>
                        <m:t>𝑋</m:t>
                      </m:r>
                      <m:r>
                        <a:rPr lang="en-US" sz="2100" b="0" i="1" smtClean="0">
                          <a:latin typeface="Cambria Math" panose="02040503050406030204" pitchFamily="18" charset="0"/>
                        </a:rPr>
                        <m:t>(0,0))</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dirty="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e>
                      </m:d>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e>
                      </m:d>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9" name="TextBox 8">
                <a:extLst>
                  <a:ext uri="{FF2B5EF4-FFF2-40B4-BE49-F238E27FC236}">
                    <a16:creationId xmlns:a16="http://schemas.microsoft.com/office/drawing/2014/main" id="{F525A618-6DF9-5647-BBB8-EDF84692024D}"/>
                  </a:ext>
                </a:extLst>
              </p:cNvPr>
              <p:cNvSpPr txBox="1">
                <a:spLocks noRot="1" noChangeAspect="1" noMove="1" noResize="1" noEditPoints="1" noAdjustHandles="1" noChangeArrowheads="1" noChangeShapeType="1" noTextEdit="1"/>
              </p:cNvSpPr>
              <p:nvPr/>
            </p:nvSpPr>
            <p:spPr>
              <a:xfrm>
                <a:off x="553986" y="3281223"/>
                <a:ext cx="7431638" cy="1384995"/>
              </a:xfrm>
              <a:prstGeom prst="rect">
                <a:avLst/>
              </a:prstGeom>
              <a:blipFill>
                <a:blip r:embed="rId4"/>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A8A6403-728B-3E4E-A549-A9F94BAE0E1F}"/>
                  </a:ext>
                </a:extLst>
              </p:cNvPr>
              <p:cNvSpPr txBox="1"/>
              <p:nvPr/>
            </p:nvSpPr>
            <p:spPr>
              <a:xfrm>
                <a:off x="572494" y="2414355"/>
                <a:ext cx="7431638" cy="738664"/>
              </a:xfrm>
              <a:prstGeom prst="rect">
                <a:avLst/>
              </a:prstGeom>
              <a:noFill/>
            </p:spPr>
            <p:txBody>
              <a:bodyPr wrap="square" rtlCol="0">
                <a:spAutoFit/>
              </a:bodyPr>
              <a:lstStyle/>
              <a:p>
                <a:pPr algn="ctr"/>
                <a14:m>
                  <m:oMath xmlns:m="http://schemas.openxmlformats.org/officeDocument/2006/math">
                    <m:r>
                      <a:rPr lang="en-US" sz="2100" b="0" i="1" smtClean="0">
                        <a:latin typeface="Cambria Math" panose="02040503050406030204" pitchFamily="18" charset="0"/>
                      </a:rPr>
                      <m:t>𝑋</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0,1</m:t>
                        </m:r>
                      </m:e>
                    </m:d>
                    <m:r>
                      <a:rPr lang="en-US" sz="2100" b="0" i="1" smtClean="0">
                        <a:latin typeface="Cambria Math" panose="02040503050406030204" pitchFamily="18" charset="0"/>
                      </a:rPr>
                      <m:t>− </m:t>
                    </m:r>
                    <m:r>
                      <m:rPr>
                        <m:sty m:val="p"/>
                      </m:rPr>
                      <a:rPr lang="en-US" sz="2100" i="1" smtClean="0">
                        <a:latin typeface="Cambria Math" panose="02040503050406030204" pitchFamily="18" charset="0"/>
                      </a:rPr>
                      <m:t>X</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0,0</m:t>
                        </m:r>
                      </m:e>
                    </m:d>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r>
                      <a:rPr lang="en-US" sz="2100" i="1" smtClean="0">
                        <a:latin typeface="Cambria Math" panose="02040503050406030204" pitchFamily="18" charset="0"/>
                      </a:rPr>
                      <m:t>−</m:t>
                    </m:r>
                  </m:oMath>
                </a14:m>
                <a:r>
                  <a:rPr lang="en-US" sz="2100" dirty="0"/>
                  <a:t>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endParaRPr lang="en-US" sz="21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𝑋</m:t>
                      </m:r>
                      <m:d>
                        <m:dPr>
                          <m:ctrlPr>
                            <a:rPr lang="en-US" sz="2100" i="1">
                              <a:latin typeface="Cambria Math" panose="02040503050406030204" pitchFamily="18" charset="0"/>
                            </a:rPr>
                          </m:ctrlPr>
                        </m:dPr>
                        <m:e>
                          <m:r>
                            <a:rPr lang="en-US" sz="2100" b="0" i="1" smtClean="0">
                              <a:latin typeface="Cambria Math" panose="02040503050406030204" pitchFamily="18" charset="0"/>
                            </a:rPr>
                            <m:t>0</m:t>
                          </m:r>
                          <m:r>
                            <a:rPr lang="en-US" sz="2100" i="1">
                              <a:latin typeface="Cambria Math" panose="02040503050406030204" pitchFamily="18" charset="0"/>
                            </a:rPr>
                            <m:t>,</m:t>
                          </m:r>
                          <m:r>
                            <a:rPr lang="en-US" sz="2100" b="0" i="1" smtClean="0">
                              <a:latin typeface="Cambria Math" panose="02040503050406030204" pitchFamily="18" charset="0"/>
                            </a:rPr>
                            <m:t>1</m:t>
                          </m:r>
                        </m:e>
                      </m:d>
                      <m:r>
                        <a:rPr lang="en-US" sz="2100" i="1">
                          <a:latin typeface="Cambria Math" panose="02040503050406030204" pitchFamily="18" charset="0"/>
                        </a:rPr>
                        <m:t>− </m:t>
                      </m:r>
                      <m:r>
                        <m:rPr>
                          <m:sty m:val="p"/>
                        </m:rPr>
                        <a:rPr lang="en-US" sz="2100" i="1">
                          <a:latin typeface="Cambria Math" panose="02040503050406030204" pitchFamily="18" charset="0"/>
                        </a:rPr>
                        <m:t>X</m:t>
                      </m:r>
                      <m:d>
                        <m:dPr>
                          <m:ctrlPr>
                            <a:rPr lang="en-US" sz="2100" i="1">
                              <a:latin typeface="Cambria Math" panose="02040503050406030204" pitchFamily="18" charset="0"/>
                            </a:rPr>
                          </m:ctrlPr>
                        </m:dPr>
                        <m:e>
                          <m:r>
                            <a:rPr lang="en-US" sz="2100" i="1">
                              <a:latin typeface="Cambria Math" panose="02040503050406030204" pitchFamily="18" charset="0"/>
                            </a:rPr>
                            <m:t>0,0</m:t>
                          </m:r>
                        </m:e>
                      </m:d>
                      <m:r>
                        <a:rPr lang="en-US" sz="2100" i="1">
                          <a:latin typeface="Cambria Math" panose="02040503050406030204" pitchFamily="18" charset="0"/>
                        </a:rPr>
                        <m:t> =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2</m:t>
                          </m:r>
                        </m:sub>
                      </m:sSub>
                    </m:oMath>
                  </m:oMathPara>
                </a14:m>
                <a:endParaRPr lang="en-US" sz="2100" dirty="0"/>
              </a:p>
            </p:txBody>
          </p:sp>
        </mc:Choice>
        <mc:Fallback xmlns="">
          <p:sp>
            <p:nvSpPr>
              <p:cNvPr id="12" name="TextBox 11">
                <a:extLst>
                  <a:ext uri="{FF2B5EF4-FFF2-40B4-BE49-F238E27FC236}">
                    <a16:creationId xmlns:a16="http://schemas.microsoft.com/office/drawing/2014/main" id="{1A8A6403-728B-3E4E-A549-A9F94BAE0E1F}"/>
                  </a:ext>
                </a:extLst>
              </p:cNvPr>
              <p:cNvSpPr txBox="1">
                <a:spLocks noRot="1" noChangeAspect="1" noMove="1" noResize="1" noEditPoints="1" noAdjustHandles="1" noChangeArrowheads="1" noChangeShapeType="1" noTextEdit="1"/>
              </p:cNvSpPr>
              <p:nvPr/>
            </p:nvSpPr>
            <p:spPr>
              <a:xfrm>
                <a:off x="572494" y="2414355"/>
                <a:ext cx="7431638" cy="738664"/>
              </a:xfrm>
              <a:prstGeom prst="rect">
                <a:avLst/>
              </a:prstGeom>
              <a:blipFill>
                <a:blip r:embed="rId5"/>
                <a:stretch>
                  <a:fillRect b="-10169"/>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9EEBE004-7D7E-1F47-80AA-239B9DDBDB55}"/>
              </a:ext>
            </a:extLst>
          </p:cNvPr>
          <p:cNvCxnSpPr/>
          <p:nvPr/>
        </p:nvCxnSpPr>
        <p:spPr>
          <a:xfrm>
            <a:off x="1184744" y="1876508"/>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45120805-5982-3A4E-ADEC-106F9DC5F518}"/>
              </a:ext>
            </a:extLst>
          </p:cNvPr>
          <p:cNvCxnSpPr/>
          <p:nvPr/>
        </p:nvCxnSpPr>
        <p:spPr>
          <a:xfrm>
            <a:off x="1184744" y="2665013"/>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EC1B5E9A-F05E-464D-B99B-8080FC9143BB}"/>
              </a:ext>
            </a:extLst>
          </p:cNvPr>
          <p:cNvCxnSpPr/>
          <p:nvPr/>
        </p:nvCxnSpPr>
        <p:spPr>
          <a:xfrm>
            <a:off x="1082702" y="3485322"/>
            <a:ext cx="755374" cy="0"/>
          </a:xfrm>
          <a:prstGeom prst="straightConnector1">
            <a:avLst/>
          </a:prstGeom>
          <a:ln w="76200">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2383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2" grpId="0"/>
      <p:bldP spid="1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534907"/>
            <a:ext cx="3578225" cy="3290887"/>
          </a:xfrm>
        </p:spPr>
        <p:txBody>
          <a:bodyPr>
            <a:normAutofit/>
          </a:bodyPr>
          <a:lstStyle/>
          <a:p>
            <a:r>
              <a:rPr lang="en-US" sz="2000" dirty="0"/>
              <a:t>In effect coding all columns of variables sum to 0</a:t>
            </a:r>
            <a:br>
              <a:rPr lang="en-US" sz="2000" dirty="0"/>
            </a:br>
            <a:endParaRPr lang="en-US" sz="2000" dirty="0"/>
          </a:p>
          <a:p>
            <a:r>
              <a:rPr lang="en-US" sz="2000" dirty="0"/>
              <a:t>To do this let’s try replacing the 0’s with -1</a:t>
            </a:r>
          </a:p>
        </p:txBody>
      </p:sp>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9" name="Table 4">
            <a:extLst>
              <a:ext uri="{FF2B5EF4-FFF2-40B4-BE49-F238E27FC236}">
                <a16:creationId xmlns:a16="http://schemas.microsoft.com/office/drawing/2014/main" id="{D9087D13-D916-8C4F-B16D-51CC512A9148}"/>
              </a:ext>
            </a:extLst>
          </p:cNvPr>
          <p:cNvGraphicFramePr>
            <a:graphicFrameLocks noGrp="1"/>
          </p:cNvGraphicFramePr>
          <p:nvPr>
            <p:extLst>
              <p:ext uri="{D42A27DB-BD31-4B8C-83A1-F6EECF244321}">
                <p14:modId xmlns:p14="http://schemas.microsoft.com/office/powerpoint/2010/main" val="2923131553"/>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4203280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379038"/>
                <a:ext cx="3578225" cy="3290887"/>
              </a:xfrm>
            </p:spPr>
            <p:txBody>
              <a:bodyPr>
                <a:normAutofit fontScale="92500" lnSpcReduction="20000"/>
              </a:bodyPr>
              <a:lstStyle/>
              <a:p>
                <a:r>
                  <a:rPr lang="en-US" sz="2000" dirty="0"/>
                  <a:t>The intercept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oMath>
                </a14:m>
                <a:r>
                  <a:rPr lang="en-US" sz="2000" dirty="0"/>
                  <a:t> is now the GRAND Mean</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a14:m>
                <a:r>
                  <a:rPr lang="en-US" sz="2000" dirty="0"/>
                  <a:t> is the difference between High and Low Attention across both difficulties </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oMath>
                </a14:m>
                <a:r>
                  <a:rPr lang="en-US" sz="2000" dirty="0"/>
                  <a:t> is the difference between difficult and easy across Attention</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a14:m>
                <a:r>
                  <a:rPr lang="en-US" sz="2000" dirty="0"/>
                  <a:t> is the interaction</a:t>
                </a:r>
              </a:p>
              <a:p>
                <a:endParaRPr lang="en-US" sz="2000" dirty="0"/>
              </a:p>
            </p:txBody>
          </p:sp>
        </mc:Choice>
        <mc:Fallback xmlns="">
          <p:sp>
            <p:nvSpPr>
              <p:cNvPr id="3" name="Content Placeholder 2">
                <a:extLst>
                  <a:ext uri="{FF2B5EF4-FFF2-40B4-BE49-F238E27FC236}">
                    <a16:creationId xmlns:a16="http://schemas.microsoft.com/office/drawing/2014/main" id="{F7E61350-144C-144C-88DF-E91E8740C46E}"/>
                  </a:ext>
                </a:extLst>
              </p:cNvPr>
              <p:cNvSpPr>
                <a:spLocks noGrp="1" noRot="1" noChangeAspect="1" noMove="1" noResize="1" noEditPoints="1" noAdjustHandles="1" noChangeArrowheads="1" noChangeShapeType="1" noTextEdit="1"/>
              </p:cNvSpPr>
              <p:nvPr>
                <p:ph idx="4294967295"/>
              </p:nvPr>
            </p:nvSpPr>
            <p:spPr>
              <a:xfrm>
                <a:off x="4945078" y="1379038"/>
                <a:ext cx="3578225" cy="3290887"/>
              </a:xfrm>
              <a:blipFill>
                <a:blip r:embed="rId2"/>
                <a:stretch>
                  <a:fillRect t="-385"/>
                </a:stretch>
              </a:blipFill>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9" name="Table 4">
            <a:extLst>
              <a:ext uri="{FF2B5EF4-FFF2-40B4-BE49-F238E27FC236}">
                <a16:creationId xmlns:a16="http://schemas.microsoft.com/office/drawing/2014/main" id="{D9087D13-D916-8C4F-B16D-51CC512A9148}"/>
              </a:ext>
            </a:extLst>
          </p:cNvPr>
          <p:cNvGraphicFramePr>
            <a:graphicFrameLocks noGrp="1"/>
          </p:cNvGraphicFramePr>
          <p:nvPr>
            <p:extLst>
              <p:ext uri="{D42A27DB-BD31-4B8C-83A1-F6EECF244321}">
                <p14:modId xmlns:p14="http://schemas.microsoft.com/office/powerpoint/2010/main" val="3922512505"/>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A414381-6EBA-AE4A-9582-B3C2780020E6}"/>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1+</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ea typeface="Cambria Math" panose="02040503050406030204" pitchFamily="18" charset="0"/>
                        </a:rPr>
                        <m:t>1∗</m:t>
                      </m:r>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oMath>
                  </m:oMathPara>
                </a14:m>
                <a:endParaRPr lang="en-US" sz="1050" dirty="0"/>
              </a:p>
            </p:txBody>
          </p:sp>
        </mc:Choice>
        <mc:Fallback xmlns="">
          <p:sp>
            <p:nvSpPr>
              <p:cNvPr id="6" name="TextBox 5">
                <a:extLst>
                  <a:ext uri="{FF2B5EF4-FFF2-40B4-BE49-F238E27FC236}">
                    <a16:creationId xmlns:a16="http://schemas.microsoft.com/office/drawing/2014/main" id="{3A414381-6EBA-AE4A-9582-B3C2780020E6}"/>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3"/>
                <a:stretch>
                  <a:fillRect b="-17647"/>
                </a:stretch>
              </a:blipFill>
            </p:spPr>
            <p:txBody>
              <a:bodyPr/>
              <a:lstStyle/>
              <a:p>
                <a:r>
                  <a:rPr lang="en-US">
                    <a:noFill/>
                  </a:rPr>
                  <a:t> </a:t>
                </a:r>
              </a:p>
            </p:txBody>
          </p:sp>
        </mc:Fallback>
      </mc:AlternateContent>
    </p:spTree>
    <p:extLst>
      <p:ext uri="{BB962C8B-B14F-4D97-AF65-F5344CB8AC3E}">
        <p14:creationId xmlns:p14="http://schemas.microsoft.com/office/powerpoint/2010/main" val="4260902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𝟏</m:t>
                      </m:r>
                      <m:r>
                        <a:rPr lang="en-US" sz="2100" b="1" i="1" smtClean="0">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𝟏</m:t>
                      </m:r>
                      <m:r>
                        <a:rPr lang="en-US" sz="2100" b="0" i="1" smtClean="0">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𝟏</m:t>
                      </m:r>
                      <m:r>
                        <a:rPr lang="en-US" sz="2100" b="1" i="1" smtClean="0">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𝟏</m:t>
                      </m:r>
                      <m:r>
                        <a:rPr lang="en-US" sz="2100" b="1" i="1" smtClean="0">
                          <a:latin typeface="Cambria Math" panose="02040503050406030204" pitchFamily="18" charset="0"/>
                          <a:ea typeface="Cambria Math" panose="02040503050406030204" pitchFamily="18" charset="0"/>
                        </a:rPr>
                        <m:t>)</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D79E6-A565-364C-AD08-EE978CBA4701}"/>
                  </a:ext>
                </a:extLst>
              </p:cNvPr>
              <p:cNvSpPr txBox="1"/>
              <p:nvPr/>
            </p:nvSpPr>
            <p:spPr>
              <a:xfrm>
                <a:off x="471959" y="2470816"/>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b="0" i="1" smtClean="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8" name="TextBox 7">
                <a:extLst>
                  <a:ext uri="{FF2B5EF4-FFF2-40B4-BE49-F238E27FC236}">
                    <a16:creationId xmlns:a16="http://schemas.microsoft.com/office/drawing/2014/main" id="{05AD79E6-A565-364C-AD08-EE978CBA4701}"/>
                  </a:ext>
                </a:extLst>
              </p:cNvPr>
              <p:cNvSpPr txBox="1">
                <a:spLocks noRot="1" noChangeAspect="1" noMove="1" noResize="1" noEditPoints="1" noAdjustHandles="1" noChangeArrowheads="1" noChangeShapeType="1" noTextEdit="1"/>
              </p:cNvSpPr>
              <p:nvPr/>
            </p:nvSpPr>
            <p:spPr>
              <a:xfrm>
                <a:off x="471959" y="2470816"/>
                <a:ext cx="7431638" cy="738664"/>
              </a:xfrm>
              <a:prstGeom prst="rect">
                <a:avLst/>
              </a:prstGeom>
              <a:blipFill>
                <a:blip r:embed="rId4"/>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25A618-6DF9-5647-BBB8-EDF84692024D}"/>
                  </a:ext>
                </a:extLst>
              </p:cNvPr>
              <p:cNvSpPr txBox="1"/>
              <p:nvPr/>
            </p:nvSpPr>
            <p:spPr>
              <a:xfrm>
                <a:off x="553986" y="328122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9" name="TextBox 8">
                <a:extLst>
                  <a:ext uri="{FF2B5EF4-FFF2-40B4-BE49-F238E27FC236}">
                    <a16:creationId xmlns:a16="http://schemas.microsoft.com/office/drawing/2014/main" id="{F525A618-6DF9-5647-BBB8-EDF84692024D}"/>
                  </a:ext>
                </a:extLst>
              </p:cNvPr>
              <p:cNvSpPr txBox="1">
                <a:spLocks noRot="1" noChangeAspect="1" noMove="1" noResize="1" noEditPoints="1" noAdjustHandles="1" noChangeArrowheads="1" noChangeShapeType="1" noTextEdit="1"/>
              </p:cNvSpPr>
              <p:nvPr/>
            </p:nvSpPr>
            <p:spPr>
              <a:xfrm>
                <a:off x="553986" y="3281223"/>
                <a:ext cx="7431638" cy="738664"/>
              </a:xfrm>
              <a:prstGeom prst="rect">
                <a:avLst/>
              </a:prstGeom>
              <a:blipFill>
                <a:blip r:embed="rId5"/>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C2306B0-BABB-4C4B-A492-28AA35228CF5}"/>
                  </a:ext>
                </a:extLst>
              </p:cNvPr>
              <p:cNvSpPr txBox="1"/>
              <p:nvPr/>
            </p:nvSpPr>
            <p:spPr>
              <a:xfrm>
                <a:off x="538462" y="4148091"/>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b="0" i="1" smtClean="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10" name="TextBox 9">
                <a:extLst>
                  <a:ext uri="{FF2B5EF4-FFF2-40B4-BE49-F238E27FC236}">
                    <a16:creationId xmlns:a16="http://schemas.microsoft.com/office/drawing/2014/main" id="{6C2306B0-BABB-4C4B-A492-28AA35228CF5}"/>
                  </a:ext>
                </a:extLst>
              </p:cNvPr>
              <p:cNvSpPr txBox="1">
                <a:spLocks noRot="1" noChangeAspect="1" noMove="1" noResize="1" noEditPoints="1" noAdjustHandles="1" noChangeArrowheads="1" noChangeShapeType="1" noTextEdit="1"/>
              </p:cNvSpPr>
              <p:nvPr/>
            </p:nvSpPr>
            <p:spPr>
              <a:xfrm>
                <a:off x="538462" y="4148091"/>
                <a:ext cx="7431638" cy="738664"/>
              </a:xfrm>
              <a:prstGeom prst="rect">
                <a:avLst/>
              </a:prstGeom>
              <a:blipFill>
                <a:blip r:embed="rId6"/>
                <a:stretch>
                  <a:fillRect b="-11864"/>
                </a:stretch>
              </a:blipFill>
            </p:spPr>
            <p:txBody>
              <a:bodyPr/>
              <a:lstStyle/>
              <a:p>
                <a:r>
                  <a:rPr lang="en-US">
                    <a:noFill/>
                  </a:rPr>
                  <a:t> </a:t>
                </a:r>
              </a:p>
            </p:txBody>
          </p:sp>
        </mc:Fallback>
      </mc:AlternateContent>
    </p:spTree>
    <p:extLst>
      <p:ext uri="{BB962C8B-B14F-4D97-AF65-F5344CB8AC3E}">
        <p14:creationId xmlns:p14="http://schemas.microsoft.com/office/powerpoint/2010/main" val="82868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3282694"/>
              </a:xfrm>
              <a:prstGeom prst="rect">
                <a:avLst/>
              </a:prstGeom>
              <a:noFill/>
            </p:spPr>
            <p:txBody>
              <a:bodyPr wrap="square" rtlCol="0">
                <a:spAutoFit/>
              </a:bodyPr>
              <a:lstStyle/>
              <a:p>
                <a:pPr algn="ctr"/>
                <a:r>
                  <a:rPr lang="en-US" sz="2100" dirty="0"/>
                  <a:t>X(1,0) – X(0,0) </a:t>
                </a:r>
                <a14:m>
                  <m:oMath xmlns:m="http://schemas.openxmlformats.org/officeDocument/2006/math">
                    <m:r>
                      <a:rPr lang="en-US" sz="2100" i="1" smtClean="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i="1">
                        <a:latin typeface="Cambria Math" panose="02040503050406030204" pitchFamily="18" charset="0"/>
                        <a:ea typeface="Cambria Math" panose="02040503050406030204" pitchFamily="18" charset="0"/>
                      </a:rPr>
                      <m:t>−</m:t>
                    </m:r>
                    <m:d>
                      <m:dPr>
                        <m:ctrlPr>
                          <a:rPr lang="en-US" sz="2100" i="1">
                            <a:latin typeface="Cambria Math" panose="02040503050406030204" pitchFamily="18" charset="0"/>
                            <a:ea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e>
                    </m:d>
                  </m:oMath>
                </a14:m>
                <a:endParaRPr lang="en-US" sz="2100" b="1" dirty="0"/>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oMath>
                  </m:oMathPara>
                </a14:m>
                <a:endParaRPr lang="en-US" sz="21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oMath>
                  </m:oMathPara>
                </a14:m>
                <a:endParaRPr lang="en-US" sz="2100" dirty="0"/>
              </a:p>
              <a:p>
                <a:pPr algn="ctr"/>
                <a14:m>
                  <m:oMathPara xmlns:m="http://schemas.openxmlformats.org/officeDocument/2006/math">
                    <m:oMathParaPr>
                      <m:jc m:val="centerGroup"/>
                    </m:oMathParaPr>
                    <m:oMath xmlns:m="http://schemas.openxmlformats.org/officeDocument/2006/math">
                      <m:f>
                        <m:fPr>
                          <m:ctrlPr>
                            <a:rPr lang="en-US" sz="2100" i="1">
                              <a:latin typeface="Cambria Math" panose="02040503050406030204" pitchFamily="18" charset="0"/>
                            </a:rPr>
                          </m:ctrlPr>
                        </m:fPr>
                        <m:num>
                          <m:r>
                            <a:rPr lang="en-US" sz="2100" i="1">
                              <a:latin typeface="Cambria Math" panose="02040503050406030204" pitchFamily="18" charset="0"/>
                            </a:rPr>
                            <m:t>1</m:t>
                          </m:r>
                        </m:num>
                        <m:den>
                          <m:r>
                            <a:rPr lang="en-US" sz="2100" i="1">
                              <a:latin typeface="Cambria Math" panose="02040503050406030204" pitchFamily="18" charset="0"/>
                            </a:rPr>
                            <m:t>2</m:t>
                          </m:r>
                        </m:den>
                      </m:f>
                      <m:r>
                        <a:rPr lang="en-US" sz="2100" i="1">
                          <a:latin typeface="Cambria Math" panose="02040503050406030204" pitchFamily="18" charset="0"/>
                        </a:rPr>
                        <m:t>∗(</m:t>
                      </m:r>
                      <m:r>
                        <m:rPr>
                          <m:nor/>
                        </m:rPr>
                        <a:rPr lang="en-US" sz="2100" dirty="0"/>
                        <m:t>X</m:t>
                      </m:r>
                      <m:r>
                        <m:rPr>
                          <m:nor/>
                        </m:rPr>
                        <a:rPr lang="en-US" sz="2100" dirty="0"/>
                        <m:t>(1,0) – </m:t>
                      </m:r>
                      <m:r>
                        <m:rPr>
                          <m:nor/>
                        </m:rPr>
                        <a:rPr lang="en-US" sz="2100" dirty="0"/>
                        <m:t>X</m:t>
                      </m:r>
                      <m:r>
                        <m:rPr>
                          <m:nor/>
                        </m:rPr>
                        <a:rPr lang="en-US" sz="2100" dirty="0"/>
                        <m:t>(0,0)</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oMath>
                  </m:oMathPara>
                </a14:m>
                <a:endParaRPr lang="en-US" sz="2100" dirty="0"/>
              </a:p>
              <a:p>
                <a:pPr algn="ctr"/>
                <a:r>
                  <a:rPr lang="en-US" sz="2100" dirty="0"/>
                  <a:t>Thus your main effect is twice as big, and your beta is half of the estimated effect </a:t>
                </a:r>
              </a:p>
              <a:p>
                <a:pPr algn="ctr"/>
                <a:endParaRPr lang="en-US" sz="2100" b="1" dirty="0"/>
              </a:p>
              <a:p>
                <a:pPr algn="ctr"/>
                <a:endParaRPr lang="en-US" sz="2100" b="1"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3282694"/>
              </a:xfrm>
              <a:prstGeom prst="rect">
                <a:avLst/>
              </a:prstGeom>
              <a:blipFill>
                <a:blip r:embed="rId3"/>
                <a:stretch>
                  <a:fillRect t="-1154" r="-1193"/>
                </a:stretch>
              </a:blipFill>
            </p:spPr>
            <p:txBody>
              <a:bodyPr/>
              <a:lstStyle/>
              <a:p>
                <a:r>
                  <a:rPr lang="en-US">
                    <a:noFill/>
                  </a:rPr>
                  <a:t> </a:t>
                </a:r>
              </a:p>
            </p:txBody>
          </p:sp>
        </mc:Fallback>
      </mc:AlternateContent>
    </p:spTree>
    <p:extLst>
      <p:ext uri="{BB962C8B-B14F-4D97-AF65-F5344CB8AC3E}">
        <p14:creationId xmlns:p14="http://schemas.microsoft.com/office/powerpoint/2010/main" val="341435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534907"/>
            <a:ext cx="3578225" cy="3290887"/>
          </a:xfrm>
        </p:spPr>
        <p:txBody>
          <a:bodyPr>
            <a:normAutofit/>
          </a:bodyPr>
          <a:lstStyle/>
          <a:p>
            <a:pPr marL="114300" indent="0">
              <a:buNone/>
            </a:pPr>
            <a:br>
              <a:rPr lang="en-US" sz="2000" dirty="0"/>
            </a:br>
            <a:endParaRPr lang="en-US" sz="2000" dirty="0"/>
          </a:p>
          <a:p>
            <a:r>
              <a:rPr lang="en-US" sz="2000" dirty="0"/>
              <a:t>What about replacing 0’s with -0.5 and 1’s with 0.5</a:t>
            </a:r>
          </a:p>
        </p:txBody>
      </p:sp>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9" name="Table 4">
            <a:extLst>
              <a:ext uri="{FF2B5EF4-FFF2-40B4-BE49-F238E27FC236}">
                <a16:creationId xmlns:a16="http://schemas.microsoft.com/office/drawing/2014/main" id="{D9087D13-D916-8C4F-B16D-51CC512A9148}"/>
              </a:ext>
            </a:extLst>
          </p:cNvPr>
          <p:cNvGraphicFramePr>
            <a:graphicFrameLocks noGrp="1"/>
          </p:cNvGraphicFramePr>
          <p:nvPr>
            <p:extLst>
              <p:ext uri="{D42A27DB-BD31-4B8C-83A1-F6EECF244321}">
                <p14:modId xmlns:p14="http://schemas.microsoft.com/office/powerpoint/2010/main" val="2132148998"/>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717992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8" y="1660410"/>
                <a:ext cx="8282427" cy="2320892"/>
              </a:xfrm>
              <a:prstGeom prst="rect">
                <a:avLst/>
              </a:prstGeom>
              <a:noFill/>
            </p:spPr>
            <p:txBody>
              <a:bodyPr wrap="square" rtlCol="0">
                <a:spAutoFit/>
              </a:bodyPr>
              <a:lstStyle/>
              <a:p>
                <a:pPr algn="ctr"/>
                <a:r>
                  <a:rPr lang="en-US" sz="2000" dirty="0"/>
                  <a:t>X(1,0) – X(0,0) </a:t>
                </a:r>
                <a14:m>
                  <m:oMath xmlns:m="http://schemas.openxmlformats.org/officeDocument/2006/math">
                    <m:r>
                      <a:rPr lang="en-US"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e>
                    </m:d>
                  </m:oMath>
                </a14:m>
                <a:endParaRPr lang="en-US" sz="2000" b="1" dirty="0"/>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smtClean="0">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m:oMathPara>
                </a14:m>
                <a:endParaRPr lang="en-US" sz="20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m:oMathPara>
                </a14:m>
                <a:endParaRPr lang="en-US" sz="20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m:oMathPara>
                </a14:m>
                <a:endParaRPr lang="en-US" sz="2000" dirty="0"/>
              </a:p>
              <a:p>
                <a:pPr algn="ctr"/>
                <a:endParaRPr lang="en-US" sz="2000" b="1"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8" y="1660410"/>
                <a:ext cx="8282427" cy="232089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724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pic>
        <p:nvPicPr>
          <p:cNvPr id="3" name="Picture 2">
            <a:extLst>
              <a:ext uri="{FF2B5EF4-FFF2-40B4-BE49-F238E27FC236}">
                <a16:creationId xmlns:a16="http://schemas.microsoft.com/office/drawing/2014/main" id="{016178AA-04FB-E04B-8C62-CFE0B4994C97}"/>
              </a:ext>
            </a:extLst>
          </p:cNvPr>
          <p:cNvPicPr>
            <a:picLocks noChangeAspect="1"/>
          </p:cNvPicPr>
          <p:nvPr/>
        </p:nvPicPr>
        <p:blipFill>
          <a:blip r:embed="rId3"/>
          <a:stretch>
            <a:fillRect/>
          </a:stretch>
        </p:blipFill>
        <p:spPr>
          <a:xfrm>
            <a:off x="1733820" y="-630686"/>
            <a:ext cx="5653844" cy="7316739"/>
          </a:xfrm>
          <a:prstGeom prst="rect">
            <a:avLst/>
          </a:prstGeom>
        </p:spPr>
      </p:pic>
    </p:spTree>
    <p:extLst>
      <p:ext uri="{BB962C8B-B14F-4D97-AF65-F5344CB8AC3E}">
        <p14:creationId xmlns:p14="http://schemas.microsoft.com/office/powerpoint/2010/main" val="4015256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pic>
        <p:nvPicPr>
          <p:cNvPr id="3" name="Picture 2">
            <a:extLst>
              <a:ext uri="{FF2B5EF4-FFF2-40B4-BE49-F238E27FC236}">
                <a16:creationId xmlns:a16="http://schemas.microsoft.com/office/drawing/2014/main" id="{016178AA-04FB-E04B-8C62-CFE0B4994C97}"/>
              </a:ext>
            </a:extLst>
          </p:cNvPr>
          <p:cNvPicPr>
            <a:picLocks noChangeAspect="1"/>
          </p:cNvPicPr>
          <p:nvPr/>
        </p:nvPicPr>
        <p:blipFill>
          <a:blip r:embed="rId3"/>
          <a:stretch>
            <a:fillRect/>
          </a:stretch>
        </p:blipFill>
        <p:spPr>
          <a:xfrm>
            <a:off x="1733820" y="-630686"/>
            <a:ext cx="5653844" cy="7316739"/>
          </a:xfrm>
          <a:prstGeom prst="rect">
            <a:avLst/>
          </a:prstGeom>
        </p:spPr>
      </p:pic>
      <p:sp>
        <p:nvSpPr>
          <p:cNvPr id="2" name="TextBox 1">
            <a:extLst>
              <a:ext uri="{FF2B5EF4-FFF2-40B4-BE49-F238E27FC236}">
                <a16:creationId xmlns:a16="http://schemas.microsoft.com/office/drawing/2014/main" id="{BABBE68F-4D8C-4646-973C-529711F38641}"/>
              </a:ext>
            </a:extLst>
          </p:cNvPr>
          <p:cNvSpPr txBox="1"/>
          <p:nvPr/>
        </p:nvSpPr>
        <p:spPr>
          <a:xfrm>
            <a:off x="2443153" y="2365963"/>
            <a:ext cx="4287165" cy="1323439"/>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4000" b="1" dirty="0"/>
              <a:t>You predicted y what now?</a:t>
            </a:r>
          </a:p>
        </p:txBody>
      </p:sp>
    </p:spTree>
    <p:extLst>
      <p:ext uri="{BB962C8B-B14F-4D97-AF65-F5344CB8AC3E}">
        <p14:creationId xmlns:p14="http://schemas.microsoft.com/office/powerpoint/2010/main" val="2889551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Regressions can be used in different fashions: testing statistical relationships, predicting future data, removing effects out of your data </a:t>
            </a:r>
          </a:p>
          <a:p>
            <a:pPr algn="l">
              <a:lnSpc>
                <a:spcPct val="150000"/>
              </a:lnSpc>
            </a:pPr>
            <a:r>
              <a:rPr lang="en-US" sz="2000" dirty="0">
                <a:solidFill>
                  <a:schemeClr val="accent3"/>
                </a:solidFill>
              </a:rPr>
              <a:t>After fitting regressions, you can compute and utilizes the residuals (i.e., the unexplained variance or y) for further analysis</a:t>
            </a:r>
          </a:p>
        </p:txBody>
      </p:sp>
    </p:spTree>
    <p:extLst>
      <p:ext uri="{BB962C8B-B14F-4D97-AF65-F5344CB8AC3E}">
        <p14:creationId xmlns:p14="http://schemas.microsoft.com/office/powerpoint/2010/main" val="241573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98258" y="496573"/>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PREDICT</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picture containing text, indoor&#10;&#10;Description automatically generated">
            <a:extLst>
              <a:ext uri="{FF2B5EF4-FFF2-40B4-BE49-F238E27FC236}">
                <a16:creationId xmlns:a16="http://schemas.microsoft.com/office/drawing/2014/main" id="{99E7131A-53FB-E746-B6A7-521C7EAB98BC}"/>
              </a:ext>
            </a:extLst>
          </p:cNvPr>
          <p:cNvPicPr>
            <a:picLocks noChangeAspect="1"/>
          </p:cNvPicPr>
          <p:nvPr/>
        </p:nvPicPr>
        <p:blipFill>
          <a:blip r:embed="rId3"/>
          <a:stretch>
            <a:fillRect/>
          </a:stretch>
        </p:blipFill>
        <p:spPr>
          <a:xfrm>
            <a:off x="1752229" y="1049216"/>
            <a:ext cx="5825458" cy="3879755"/>
          </a:xfrm>
          <a:prstGeom prst="rect">
            <a:avLst/>
          </a:prstGeom>
        </p:spPr>
      </p:pic>
    </p:spTree>
    <p:extLst>
      <p:ext uri="{BB962C8B-B14F-4D97-AF65-F5344CB8AC3E}">
        <p14:creationId xmlns:p14="http://schemas.microsoft.com/office/powerpoint/2010/main" val="4152848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1004521" y="3333963"/>
                <a:ext cx="8560898" cy="415498"/>
              </a:xfrm>
              <a:prstGeom prst="rect">
                <a:avLst/>
              </a:prstGeom>
              <a:noFill/>
            </p:spPr>
            <p:txBody>
              <a:bodyPr wrap="square" rtlCol="0">
                <a:spAutoFit/>
              </a:bodyPr>
              <a:lstStyle/>
              <a:p>
                <a:r>
                  <a:rPr lang="en-US" sz="2100" i="1" dirty="0"/>
                  <a:t>Alpha power </a:t>
                </a:r>
                <a14:m>
                  <m:oMath xmlns:m="http://schemas.openxmlformats.org/officeDocument/2006/math">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𝐴𝑔𝑒</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𝐴𝑡𝑡𝑒𝑛𝑖𝑜𝑛</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𝑆𝑙𝑒𝑒𝑝</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𝑄𝑢𝑎𝑙𝑖𝑡𝑦</m:t>
                    </m:r>
                  </m:oMath>
                </a14:m>
                <a:endParaRPr lang="en-US" sz="1050" dirty="0"/>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1004521" y="3333963"/>
                <a:ext cx="8560898" cy="415498"/>
              </a:xfrm>
              <a:prstGeom prst="rect">
                <a:avLst/>
              </a:prstGeom>
              <a:blipFill>
                <a:blip r:embed="rId3"/>
                <a:stretch>
                  <a:fillRect l="-889" t="-8824" b="-23529"/>
                </a:stretch>
              </a:blipFill>
            </p:spPr>
            <p:txBody>
              <a:bodyPr/>
              <a:lstStyle/>
              <a:p>
                <a:r>
                  <a:rPr lang="en-US">
                    <a:noFill/>
                  </a:rPr>
                  <a:t> </a:t>
                </a:r>
              </a:p>
            </p:txBody>
          </p:sp>
        </mc:Fallback>
      </mc:AlternateContent>
    </p:spTree>
    <p:extLst>
      <p:ext uri="{BB962C8B-B14F-4D97-AF65-F5344CB8AC3E}">
        <p14:creationId xmlns:p14="http://schemas.microsoft.com/office/powerpoint/2010/main" val="1985010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1004521" y="3333963"/>
                <a:ext cx="8560898" cy="415498"/>
              </a:xfrm>
              <a:prstGeom prst="rect">
                <a:avLst/>
              </a:prstGeom>
              <a:noFill/>
            </p:spPr>
            <p:txBody>
              <a:bodyPr wrap="square" rtlCol="0">
                <a:spAutoFit/>
              </a:bodyPr>
              <a:lstStyle/>
              <a:p>
                <a:r>
                  <a:rPr lang="en-US" sz="2100" i="1" dirty="0"/>
                  <a:t>Alpha power </a:t>
                </a:r>
                <a14:m>
                  <m:oMath xmlns:m="http://schemas.openxmlformats.org/officeDocument/2006/math">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𝐴𝑔𝑒</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𝐴𝑡𝑡𝑒𝑛𝑖𝑜𝑛</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𝑆𝑙𝑒𝑒𝑝</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𝑄𝑢𝑎𝑙𝑖𝑡𝑦</m:t>
                    </m:r>
                  </m:oMath>
                </a14:m>
                <a:endParaRPr lang="en-US" sz="1050" dirty="0"/>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1004521" y="3333963"/>
                <a:ext cx="8560898" cy="415498"/>
              </a:xfrm>
              <a:prstGeom prst="rect">
                <a:avLst/>
              </a:prstGeom>
              <a:blipFill>
                <a:blip r:embed="rId3"/>
                <a:stretch>
                  <a:fillRect l="-889" t="-8824" b="-23529"/>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AB3FBEE9-B0A0-254D-B891-435978EDA2C0}"/>
              </a:ext>
            </a:extLst>
          </p:cNvPr>
          <p:cNvCxnSpPr/>
          <p:nvPr/>
        </p:nvCxnSpPr>
        <p:spPr>
          <a:xfrm flipV="1">
            <a:off x="4063116" y="3811214"/>
            <a:ext cx="0" cy="593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DE1A93F-0ACF-BE49-A3FC-193472DDE87A}"/>
              </a:ext>
            </a:extLst>
          </p:cNvPr>
          <p:cNvSpPr txBox="1"/>
          <p:nvPr/>
        </p:nvSpPr>
        <p:spPr>
          <a:xfrm>
            <a:off x="2149062" y="4369062"/>
            <a:ext cx="4242918" cy="307777"/>
          </a:xfrm>
          <a:prstGeom prst="rect">
            <a:avLst/>
          </a:prstGeom>
          <a:noFill/>
        </p:spPr>
        <p:txBody>
          <a:bodyPr wrap="square" rtlCol="0">
            <a:spAutoFit/>
          </a:bodyPr>
          <a:lstStyle/>
          <a:p>
            <a:r>
              <a:rPr lang="en-US" dirty="0"/>
              <a:t>controlling for alpha age effects / confounds</a:t>
            </a:r>
          </a:p>
        </p:txBody>
      </p:sp>
    </p:spTree>
    <p:extLst>
      <p:ext uri="{BB962C8B-B14F-4D97-AF65-F5344CB8AC3E}">
        <p14:creationId xmlns:p14="http://schemas.microsoft.com/office/powerpoint/2010/main" val="2550870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Multicollinearity </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Is a problem when two or more of your predictors / regressors/ </a:t>
            </a:r>
            <a:r>
              <a:rPr lang="en-US" sz="2000" dirty="0" err="1">
                <a:solidFill>
                  <a:schemeClr val="accent3"/>
                </a:solidFill>
              </a:rPr>
              <a:t>mesures</a:t>
            </a:r>
            <a:r>
              <a:rPr lang="en-US" sz="2000" dirty="0">
                <a:solidFill>
                  <a:schemeClr val="accent3"/>
                </a:solidFill>
              </a:rPr>
              <a:t> are related to one another (i.e., correlated) </a:t>
            </a:r>
          </a:p>
          <a:p>
            <a:pPr algn="l">
              <a:lnSpc>
                <a:spcPct val="150000"/>
              </a:lnSpc>
            </a:pPr>
            <a:r>
              <a:rPr lang="en-US" sz="2000" dirty="0">
                <a:solidFill>
                  <a:schemeClr val="accent3"/>
                </a:solidFill>
              </a:rPr>
              <a:t>For example, participant height and weight</a:t>
            </a:r>
          </a:p>
          <a:p>
            <a:pPr algn="l">
              <a:lnSpc>
                <a:spcPct val="150000"/>
              </a:lnSpc>
            </a:pPr>
            <a:r>
              <a:rPr lang="en-US" sz="2000" dirty="0">
                <a:solidFill>
                  <a:schemeClr val="accent3"/>
                </a:solidFill>
              </a:rPr>
              <a:t>This is a problem because one of the assumptions of regressions are that the measures are </a:t>
            </a:r>
            <a:r>
              <a:rPr lang="en-US" sz="2000" dirty="0" err="1">
                <a:solidFill>
                  <a:schemeClr val="accent3"/>
                </a:solidFill>
              </a:rPr>
              <a:t>indepent</a:t>
            </a:r>
            <a:r>
              <a:rPr lang="en-US" sz="2000" dirty="0">
                <a:solidFill>
                  <a:schemeClr val="accent3"/>
                </a:solidFill>
              </a:rPr>
              <a:t>, and if this violated the beta </a:t>
            </a:r>
            <a:r>
              <a:rPr lang="en-US" sz="2000" dirty="0" err="1">
                <a:solidFill>
                  <a:schemeClr val="accent3"/>
                </a:solidFill>
              </a:rPr>
              <a:t>coefficents</a:t>
            </a:r>
            <a:r>
              <a:rPr lang="en-US" sz="2000" dirty="0">
                <a:solidFill>
                  <a:schemeClr val="accent3"/>
                </a:solidFill>
              </a:rPr>
              <a:t> estimated become unstable and sensitive to small changes  </a:t>
            </a:r>
          </a:p>
        </p:txBody>
      </p:sp>
    </p:spTree>
    <p:extLst>
      <p:ext uri="{BB962C8B-B14F-4D97-AF65-F5344CB8AC3E}">
        <p14:creationId xmlns:p14="http://schemas.microsoft.com/office/powerpoint/2010/main" val="2071242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433105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Linear regression work very well on continuous outcomes, but what happens when your outcome is categorical or binary? Fitting a line just doesn’t cut it </a:t>
            </a:r>
          </a:p>
        </p:txBody>
      </p:sp>
      <p:pic>
        <p:nvPicPr>
          <p:cNvPr id="7" name="Picture 6" descr="Chart, line chart&#10;&#10;Description automatically generated">
            <a:extLst>
              <a:ext uri="{FF2B5EF4-FFF2-40B4-BE49-F238E27FC236}">
                <a16:creationId xmlns:a16="http://schemas.microsoft.com/office/drawing/2014/main" id="{DD98B9BB-2F9F-B546-9885-22944652AC89}"/>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51526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38400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But if we fit a different function to the data, it might fit it much better…</a:t>
            </a:r>
          </a:p>
          <a:p>
            <a:pPr algn="l">
              <a:lnSpc>
                <a:spcPct val="150000"/>
              </a:lnSpc>
            </a:pPr>
            <a:r>
              <a:rPr lang="en-US" sz="2400" dirty="0"/>
              <a:t>Here comes in Logistic Functions (Sigmoid Function) </a:t>
            </a:r>
          </a:p>
        </p:txBody>
      </p:sp>
      <p:pic>
        <p:nvPicPr>
          <p:cNvPr id="6" name="Picture 5" descr="Chart, line chart&#10;&#10;Description automatically generated">
            <a:extLst>
              <a:ext uri="{FF2B5EF4-FFF2-40B4-BE49-F238E27FC236}">
                <a16:creationId xmlns:a16="http://schemas.microsoft.com/office/drawing/2014/main" id="{19603E1E-EE0A-EF40-921E-C30BF2FF7E78}"/>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3408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3766508"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But if we fit a different function to the data, it might fit it much better…</a:t>
            </a:r>
          </a:p>
          <a:p>
            <a:pPr algn="l">
              <a:lnSpc>
                <a:spcPct val="150000"/>
              </a:lnSpc>
            </a:pPr>
            <a:r>
              <a:rPr lang="en-US" sz="2400" dirty="0"/>
              <a:t>Here comes in Logistic Functions (Sigmoid Function) </a:t>
            </a:r>
          </a:p>
        </p:txBody>
      </p:sp>
      <p:pic>
        <p:nvPicPr>
          <p:cNvPr id="6" name="Picture 5" descr="Diagram, line chart&#10;&#10;Description automatically generated with medium confidence">
            <a:extLst>
              <a:ext uri="{FF2B5EF4-FFF2-40B4-BE49-F238E27FC236}">
                <a16:creationId xmlns:a16="http://schemas.microsoft.com/office/drawing/2014/main" id="{EB0B77D9-FBB5-1F4D-9757-E02475CC9F9D}"/>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2431169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run on the odds </a:t>
                </a:r>
                <a14:m>
                  <m:oMath xmlns:m="http://schemas.openxmlformats.org/officeDocument/2006/math">
                    <m:f>
                      <m:fPr>
                        <m:ctrlPr>
                          <a:rPr lang="en-CA"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oMath>
                </a14:m>
                <a:r>
                  <a:rPr lang="en-US" sz="2400" dirty="0"/>
                  <a:t> (specifically the log odds) </a:t>
                </a:r>
              </a:p>
              <a:p>
                <a:pPr lvl="1">
                  <a:lnSpc>
                    <a:spcPct val="90000"/>
                  </a:lnSpc>
                </a:pPr>
                <a:r>
                  <a:rPr lang="en-US" sz="2000" dirty="0"/>
                  <a:t>an Odds of 1 means equally likely to happen or not happen</a:t>
                </a:r>
              </a:p>
              <a:p>
                <a:pPr lvl="1">
                  <a:lnSpc>
                    <a:spcPct val="90000"/>
                  </a:lnSpc>
                </a:pPr>
                <a:r>
                  <a:rPr lang="en-US" sz="2000" dirty="0"/>
                  <a:t>An Odds &lt; 1 means less likely to happen</a:t>
                </a:r>
              </a:p>
              <a:p>
                <a:pPr lvl="1">
                  <a:lnSpc>
                    <a:spcPct val="90000"/>
                  </a:lnSpc>
                </a:pPr>
                <a:r>
                  <a:rPr lang="en-US" sz="2000" dirty="0"/>
                  <a:t>An Odds &gt;1 means more likely to happen</a:t>
                </a:r>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r="-16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901406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a:off x="923797" y="566814"/>
            <a:ext cx="7733400" cy="572700"/>
          </a:xfrm>
        </p:spPr>
        <p:txBody>
          <a:bodyPr/>
          <a:lstStyle/>
          <a:p>
            <a:r>
              <a:rPr lang="en-US" dirty="0"/>
              <a:t>Odds</a:t>
            </a:r>
          </a:p>
        </p:txBody>
      </p:sp>
      <p:cxnSp>
        <p:nvCxnSpPr>
          <p:cNvPr id="3" name="Straight Arrow Connector 2">
            <a:extLst>
              <a:ext uri="{FF2B5EF4-FFF2-40B4-BE49-F238E27FC236}">
                <a16:creationId xmlns:a16="http://schemas.microsoft.com/office/drawing/2014/main" id="{8C41C132-BBF1-CB49-8C9D-DD4979DCBCD4}"/>
              </a:ext>
            </a:extLst>
          </p:cNvPr>
          <p:cNvCxnSpPr>
            <a:cxnSpLocks/>
          </p:cNvCxnSpPr>
          <p:nvPr/>
        </p:nvCxnSpPr>
        <p:spPr>
          <a:xfrm>
            <a:off x="1468027" y="4446383"/>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AA5DCB6-0E06-3249-BFBA-5E261DB1CCF6}"/>
              </a:ext>
            </a:extLst>
          </p:cNvPr>
          <p:cNvSpPr txBox="1"/>
          <p:nvPr/>
        </p:nvSpPr>
        <p:spPr>
          <a:xfrm>
            <a:off x="1507151" y="4530663"/>
            <a:ext cx="7636849" cy="307777"/>
          </a:xfrm>
          <a:prstGeom prst="rect">
            <a:avLst/>
          </a:prstGeom>
          <a:noFill/>
          <a:ln>
            <a:noFill/>
          </a:ln>
        </p:spPr>
        <p:txBody>
          <a:bodyPr wrap="square" rtlCol="0">
            <a:spAutoFit/>
          </a:bodyPr>
          <a:lstStyle/>
          <a:p>
            <a:pPr algn="just"/>
            <a:r>
              <a:rPr lang="en-US" dirty="0">
                <a:solidFill>
                  <a:schemeClr val="tx1">
                    <a:lumMod val="90000"/>
                    <a:lumOff val="10000"/>
                  </a:schemeClr>
                </a:solidFill>
              </a:rPr>
              <a:t>-Inf			        0		                	         Inf</a:t>
            </a:r>
          </a:p>
        </p:txBody>
      </p:sp>
      <p:cxnSp>
        <p:nvCxnSpPr>
          <p:cNvPr id="5" name="Straight Arrow Connector 4">
            <a:extLst>
              <a:ext uri="{FF2B5EF4-FFF2-40B4-BE49-F238E27FC236}">
                <a16:creationId xmlns:a16="http://schemas.microsoft.com/office/drawing/2014/main" id="{7A418AE8-085F-E34D-AB02-EAC0C46C8BE5}"/>
              </a:ext>
            </a:extLst>
          </p:cNvPr>
          <p:cNvCxnSpPr>
            <a:cxnSpLocks/>
          </p:cNvCxnSpPr>
          <p:nvPr/>
        </p:nvCxnSpPr>
        <p:spPr>
          <a:xfrm>
            <a:off x="1468027" y="2798628"/>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9B8FCA-CAD0-EF4A-BE0B-E3F6F997A3F5}"/>
              </a:ext>
            </a:extLst>
          </p:cNvPr>
          <p:cNvSpPr txBox="1"/>
          <p:nvPr/>
        </p:nvSpPr>
        <p:spPr>
          <a:xfrm>
            <a:off x="1507152" y="2929758"/>
            <a:ext cx="6406636" cy="307777"/>
          </a:xfrm>
          <a:prstGeom prst="rect">
            <a:avLst/>
          </a:prstGeom>
          <a:noFill/>
          <a:ln>
            <a:noFill/>
          </a:ln>
        </p:spPr>
        <p:txBody>
          <a:bodyPr wrap="square" rtlCol="0">
            <a:spAutoFit/>
          </a:bodyPr>
          <a:lstStyle/>
          <a:p>
            <a:pPr algn="just"/>
            <a:r>
              <a:rPr lang="en-US" dirty="0">
                <a:solidFill>
                  <a:schemeClr val="tx1">
                    <a:lumMod val="90000"/>
                    <a:lumOff val="10000"/>
                  </a:schemeClr>
                </a:solidFill>
              </a:rPr>
              <a:t>0			       1			        Inf</a:t>
            </a:r>
          </a:p>
        </p:txBody>
      </p:sp>
      <p:cxnSp>
        <p:nvCxnSpPr>
          <p:cNvPr id="7" name="Straight Arrow Connector 6">
            <a:extLst>
              <a:ext uri="{FF2B5EF4-FFF2-40B4-BE49-F238E27FC236}">
                <a16:creationId xmlns:a16="http://schemas.microsoft.com/office/drawing/2014/main" id="{4E68D4F1-E659-A84D-8F35-001E65568FBF}"/>
              </a:ext>
            </a:extLst>
          </p:cNvPr>
          <p:cNvCxnSpPr>
            <a:cxnSpLocks/>
          </p:cNvCxnSpPr>
          <p:nvPr/>
        </p:nvCxnSpPr>
        <p:spPr>
          <a:xfrm>
            <a:off x="4720683" y="3518224"/>
            <a:ext cx="0" cy="742278"/>
          </a:xfrm>
          <a:prstGeom prst="straightConnector1">
            <a:avLst/>
          </a:prstGeom>
          <a:ln w="57150">
            <a:solidFill>
              <a:schemeClr val="tx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598042-4B16-9343-B309-200475257F6E}"/>
              </a:ext>
            </a:extLst>
          </p:cNvPr>
          <p:cNvSpPr txBox="1"/>
          <p:nvPr/>
        </p:nvSpPr>
        <p:spPr>
          <a:xfrm>
            <a:off x="4918990" y="3647104"/>
            <a:ext cx="813170" cy="307777"/>
          </a:xfrm>
          <a:prstGeom prst="rect">
            <a:avLst/>
          </a:prstGeom>
          <a:noFill/>
          <a:ln>
            <a:noFill/>
          </a:ln>
        </p:spPr>
        <p:txBody>
          <a:bodyPr wrap="square" rtlCol="0">
            <a:spAutoFit/>
          </a:bodyPr>
          <a:lstStyle/>
          <a:p>
            <a:r>
              <a:rPr lang="en-US" dirty="0">
                <a:solidFill>
                  <a:schemeClr val="tx1">
                    <a:lumMod val="90000"/>
                    <a:lumOff val="10000"/>
                  </a:schemeClr>
                </a:solidFill>
              </a:rPr>
              <a:t>ln(x)</a:t>
            </a:r>
          </a:p>
        </p:txBody>
      </p:sp>
      <p:sp>
        <p:nvSpPr>
          <p:cNvPr id="9" name="TextBox 8">
            <a:extLst>
              <a:ext uri="{FF2B5EF4-FFF2-40B4-BE49-F238E27FC236}">
                <a16:creationId xmlns:a16="http://schemas.microsoft.com/office/drawing/2014/main" id="{4C4979BE-4EF5-8948-8B3A-C21880E1F550}"/>
              </a:ext>
            </a:extLst>
          </p:cNvPr>
          <p:cNvSpPr txBox="1"/>
          <p:nvPr/>
        </p:nvSpPr>
        <p:spPr>
          <a:xfrm>
            <a:off x="416630" y="2670419"/>
            <a:ext cx="813170" cy="307777"/>
          </a:xfrm>
          <a:prstGeom prst="rect">
            <a:avLst/>
          </a:prstGeom>
          <a:noFill/>
          <a:ln>
            <a:noFill/>
          </a:ln>
        </p:spPr>
        <p:txBody>
          <a:bodyPr wrap="square" rtlCol="0">
            <a:spAutoFit/>
          </a:bodyPr>
          <a:lstStyle/>
          <a:p>
            <a:r>
              <a:rPr lang="en-US" dirty="0">
                <a:solidFill>
                  <a:schemeClr val="tx1">
                    <a:lumMod val="90000"/>
                    <a:lumOff val="10000"/>
                  </a:schemeClr>
                </a:solidFill>
              </a:rPr>
              <a:t>Odds</a:t>
            </a:r>
          </a:p>
        </p:txBody>
      </p:sp>
      <p:sp>
        <p:nvSpPr>
          <p:cNvPr id="10" name="TextBox 9">
            <a:extLst>
              <a:ext uri="{FF2B5EF4-FFF2-40B4-BE49-F238E27FC236}">
                <a16:creationId xmlns:a16="http://schemas.microsoft.com/office/drawing/2014/main" id="{B1B09BCA-7FFF-EE44-8DEB-EAF13510B347}"/>
              </a:ext>
            </a:extLst>
          </p:cNvPr>
          <p:cNvSpPr txBox="1"/>
          <p:nvPr/>
        </p:nvSpPr>
        <p:spPr>
          <a:xfrm>
            <a:off x="416630" y="4217904"/>
            <a:ext cx="1090522" cy="307777"/>
          </a:xfrm>
          <a:prstGeom prst="rect">
            <a:avLst/>
          </a:prstGeom>
          <a:noFill/>
          <a:ln>
            <a:noFill/>
          </a:ln>
        </p:spPr>
        <p:txBody>
          <a:bodyPr wrap="square" rtlCol="0">
            <a:spAutoFit/>
          </a:bodyPr>
          <a:lstStyle/>
          <a:p>
            <a:r>
              <a:rPr lang="en-US" dirty="0">
                <a:solidFill>
                  <a:schemeClr val="tx1">
                    <a:lumMod val="90000"/>
                    <a:lumOff val="10000"/>
                  </a:schemeClr>
                </a:solidFill>
              </a:rPr>
              <a:t>Log Odds</a:t>
            </a:r>
          </a:p>
        </p:txBody>
      </p:sp>
      <p:cxnSp>
        <p:nvCxnSpPr>
          <p:cNvPr id="11" name="Straight Arrow Connector 10">
            <a:extLst>
              <a:ext uri="{FF2B5EF4-FFF2-40B4-BE49-F238E27FC236}">
                <a16:creationId xmlns:a16="http://schemas.microsoft.com/office/drawing/2014/main" id="{0E5D0E2D-CAB8-F44D-B235-07865D178434}"/>
              </a:ext>
            </a:extLst>
          </p:cNvPr>
          <p:cNvCxnSpPr>
            <a:cxnSpLocks/>
          </p:cNvCxnSpPr>
          <p:nvPr/>
        </p:nvCxnSpPr>
        <p:spPr>
          <a:xfrm>
            <a:off x="1468026" y="1150873"/>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1A5F3EC-9242-FF48-ACBD-DACC2597B4FE}"/>
              </a:ext>
            </a:extLst>
          </p:cNvPr>
          <p:cNvSpPr txBox="1"/>
          <p:nvPr/>
        </p:nvSpPr>
        <p:spPr>
          <a:xfrm>
            <a:off x="1507152" y="1259308"/>
            <a:ext cx="6406636" cy="307777"/>
          </a:xfrm>
          <a:prstGeom prst="rect">
            <a:avLst/>
          </a:prstGeom>
          <a:noFill/>
          <a:ln>
            <a:noFill/>
          </a:ln>
        </p:spPr>
        <p:txBody>
          <a:bodyPr wrap="square" rtlCol="0">
            <a:spAutoFit/>
          </a:bodyPr>
          <a:lstStyle/>
          <a:p>
            <a:pPr algn="just"/>
            <a:r>
              <a:rPr lang="en-US" dirty="0">
                <a:solidFill>
                  <a:schemeClr val="tx1">
                    <a:lumMod val="90000"/>
                    <a:lumOff val="10000"/>
                  </a:schemeClr>
                </a:solidFill>
              </a:rPr>
              <a:t>0			     0.5			           1</a:t>
            </a:r>
          </a:p>
        </p:txBody>
      </p:sp>
      <p:sp>
        <p:nvSpPr>
          <p:cNvPr id="13" name="TextBox 12">
            <a:extLst>
              <a:ext uri="{FF2B5EF4-FFF2-40B4-BE49-F238E27FC236}">
                <a16:creationId xmlns:a16="http://schemas.microsoft.com/office/drawing/2014/main" id="{8C1838D2-DDED-5C43-8C86-8A34113B58DA}"/>
              </a:ext>
            </a:extLst>
          </p:cNvPr>
          <p:cNvSpPr txBox="1"/>
          <p:nvPr/>
        </p:nvSpPr>
        <p:spPr>
          <a:xfrm>
            <a:off x="337373" y="1008728"/>
            <a:ext cx="1370046" cy="307777"/>
          </a:xfrm>
          <a:prstGeom prst="rect">
            <a:avLst/>
          </a:prstGeom>
          <a:noFill/>
          <a:ln>
            <a:noFill/>
          </a:ln>
        </p:spPr>
        <p:txBody>
          <a:bodyPr wrap="square" rtlCol="0">
            <a:spAutoFit/>
          </a:bodyPr>
          <a:lstStyle/>
          <a:p>
            <a:r>
              <a:rPr lang="en-US" dirty="0">
                <a:solidFill>
                  <a:schemeClr val="tx1">
                    <a:lumMod val="90000"/>
                    <a:lumOff val="10000"/>
                  </a:schemeClr>
                </a:solidFill>
              </a:rPr>
              <a:t>Probability</a:t>
            </a:r>
          </a:p>
        </p:txBody>
      </p:sp>
      <p:cxnSp>
        <p:nvCxnSpPr>
          <p:cNvPr id="14" name="Straight Arrow Connector 13">
            <a:extLst>
              <a:ext uri="{FF2B5EF4-FFF2-40B4-BE49-F238E27FC236}">
                <a16:creationId xmlns:a16="http://schemas.microsoft.com/office/drawing/2014/main" id="{675AA457-8805-894D-B736-EF161A6AF011}"/>
              </a:ext>
            </a:extLst>
          </p:cNvPr>
          <p:cNvCxnSpPr>
            <a:cxnSpLocks/>
          </p:cNvCxnSpPr>
          <p:nvPr/>
        </p:nvCxnSpPr>
        <p:spPr>
          <a:xfrm>
            <a:off x="4720683" y="1775662"/>
            <a:ext cx="0" cy="742278"/>
          </a:xfrm>
          <a:prstGeom prst="straightConnector1">
            <a:avLst/>
          </a:prstGeom>
          <a:ln w="57150">
            <a:solidFill>
              <a:schemeClr val="tx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FECF90-0D9B-E645-B09C-C4B6303E6F21}"/>
              </a:ext>
            </a:extLst>
          </p:cNvPr>
          <p:cNvSpPr txBox="1"/>
          <p:nvPr/>
        </p:nvSpPr>
        <p:spPr>
          <a:xfrm>
            <a:off x="4944761" y="1844728"/>
            <a:ext cx="813170" cy="307777"/>
          </a:xfrm>
          <a:prstGeom prst="rect">
            <a:avLst/>
          </a:prstGeom>
          <a:noFill/>
          <a:ln>
            <a:noFill/>
          </a:ln>
        </p:spPr>
        <p:txBody>
          <a:bodyPr wrap="square" rtlCol="0">
            <a:spAutoFit/>
          </a:bodyPr>
          <a:lstStyle/>
          <a:p>
            <a:r>
              <a:rPr lang="en-US" dirty="0">
                <a:solidFill>
                  <a:schemeClr val="tx1">
                    <a:lumMod val="90000"/>
                    <a:lumOff val="10000"/>
                  </a:schemeClr>
                </a:solidFill>
              </a:rPr>
              <a:t>p/(1-p)</a:t>
            </a:r>
          </a:p>
        </p:txBody>
      </p:sp>
    </p:spTree>
    <p:extLst>
      <p:ext uri="{BB962C8B-B14F-4D97-AF65-F5344CB8AC3E}">
        <p14:creationId xmlns:p14="http://schemas.microsoft.com/office/powerpoint/2010/main" val="1911538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are harder to converge and require more data to fit </a:t>
                </a:r>
              </a:p>
              <a:p>
                <a:pPr algn="l">
                  <a:lnSpc>
                    <a:spcPct val="150000"/>
                  </a:lnSpc>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𝑙𝑜𝑔</m:t>
                        </m:r>
                      </m:e>
                      <m:sub>
                        <m:r>
                          <a:rPr lang="en-US" sz="2400" i="1">
                            <a:latin typeface="Cambria Math" panose="02040503050406030204" pitchFamily="18" charset="0"/>
                          </a:rPr>
                          <m:t>𝑒</m:t>
                        </m:r>
                      </m:sub>
                    </m:sSub>
                    <m:f>
                      <m:fPr>
                        <m:ctrlPr>
                          <a:rPr lang="en-US"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𝐴𝑔𝑒</m:t>
                    </m:r>
                  </m:oMath>
                </a14:m>
                <a:r>
                  <a:rPr lang="en-US" sz="2400" dirty="0"/>
                  <a:t> </a:t>
                </a:r>
              </a:p>
              <a:p>
                <a:pPr algn="l">
                  <a:lnSpc>
                    <a:spcPct val="150000"/>
                  </a:lnSpc>
                </a:pPr>
                <a:endParaRPr lang="en-US" sz="2400" dirty="0"/>
              </a:p>
              <a:p>
                <a:pPr indent="-228600" defTabSz="914400">
                  <a:lnSpc>
                    <a:spcPct val="90000"/>
                  </a:lnSpc>
                </a:pPr>
                <a:r>
                  <a:rPr lang="en-US" sz="1800" dirty="0"/>
                  <a:t>The Intercept is the log Odds of your event when x is 0</a:t>
                </a:r>
              </a:p>
              <a:p>
                <a:pPr indent="-228600" defTabSz="914400">
                  <a:lnSpc>
                    <a:spcPct val="90000"/>
                  </a:lnSpc>
                </a:pPr>
                <a:r>
                  <a:rPr lang="en-US" sz="1800" dirty="0"/>
                  <a:t>If the intercept is ZERO </a:t>
                </a:r>
                <a:r>
                  <a:rPr lang="en-US" sz="1800" dirty="0">
                    <a:sym typeface="Wingdings" pitchFamily="2" charset="2"/>
                  </a:rPr>
                  <a:t> you have a 50/50 chance</a:t>
                </a:r>
                <a:endParaRPr lang="en-US" sz="1800" dirty="0"/>
              </a:p>
              <a:p>
                <a:pPr indent="-228600" defTabSz="914400">
                  <a:lnSpc>
                    <a:spcPct val="90000"/>
                  </a:lnSpc>
                </a:pPr>
                <a:r>
                  <a:rPr lang="en-US" sz="1800" dirty="0"/>
                  <a:t>If the intercept is negative </a:t>
                </a:r>
                <a:r>
                  <a:rPr lang="en-US" sz="1800" dirty="0">
                    <a:sym typeface="Wingdings" pitchFamily="2" charset="2"/>
                  </a:rPr>
                  <a:t> you’re less likely </a:t>
                </a:r>
              </a:p>
              <a:p>
                <a:pPr indent="-228600" defTabSz="914400">
                  <a:lnSpc>
                    <a:spcPct val="90000"/>
                  </a:lnSpc>
                </a:pPr>
                <a:r>
                  <a:rPr lang="en-US" sz="1800" dirty="0">
                    <a:sym typeface="Wingdings" pitchFamily="2" charset="2"/>
                  </a:rPr>
                  <a:t>If the intercept is positive  you’re more likely </a:t>
                </a:r>
                <a:endParaRPr lang="en-US" sz="1800" dirty="0"/>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b="-141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22474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are harder to converge and require more data to fit </a:t>
                </a:r>
              </a:p>
              <a:p>
                <a:pPr algn="l">
                  <a:lnSpc>
                    <a:spcPct val="150000"/>
                  </a:lnSpc>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𝑙𝑜𝑔</m:t>
                        </m:r>
                      </m:e>
                      <m:sub>
                        <m:r>
                          <a:rPr lang="en-US" sz="2400" i="1">
                            <a:latin typeface="Cambria Math" panose="02040503050406030204" pitchFamily="18" charset="0"/>
                          </a:rPr>
                          <m:t>𝑒</m:t>
                        </m:r>
                      </m:sub>
                    </m:sSub>
                    <m:f>
                      <m:fPr>
                        <m:ctrlPr>
                          <a:rPr lang="en-US"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𝐴𝑔𝑒</m:t>
                    </m:r>
                  </m:oMath>
                </a14:m>
                <a:r>
                  <a:rPr lang="en-US" sz="2400" dirty="0"/>
                  <a:t> </a:t>
                </a:r>
              </a:p>
              <a:p>
                <a:pPr algn="l">
                  <a:lnSpc>
                    <a:spcPct val="150000"/>
                  </a:lnSpc>
                </a:pPr>
                <a:endParaRPr lang="en-US" sz="2400" dirty="0"/>
              </a:p>
              <a:p>
                <a:pPr indent="-228600" defTabSz="914400">
                  <a:lnSpc>
                    <a:spcPct val="90000"/>
                  </a:lnSpc>
                </a:pPr>
                <a:r>
                  <a:rPr lang="en-US" sz="1800" dirty="0"/>
                  <a:t>The Slope controls how steep the relationship is</a:t>
                </a:r>
              </a:p>
              <a:p>
                <a:pPr indent="-228600" defTabSz="914400">
                  <a:lnSpc>
                    <a:spcPct val="90000"/>
                  </a:lnSpc>
                </a:pPr>
                <a:r>
                  <a:rPr lang="en-US" sz="1800" dirty="0"/>
                  <a:t>If the Slope is small </a:t>
                </a:r>
                <a:r>
                  <a:rPr lang="en-US" sz="1800" dirty="0">
                    <a:sym typeface="Wingdings" pitchFamily="2" charset="2"/>
                  </a:rPr>
                  <a:t> the relationship between x &amp; y is noisy</a:t>
                </a:r>
              </a:p>
              <a:p>
                <a:pPr indent="-228600" defTabSz="914400">
                  <a:lnSpc>
                    <a:spcPct val="90000"/>
                  </a:lnSpc>
                </a:pPr>
                <a:r>
                  <a:rPr lang="en-US" sz="1800" dirty="0"/>
                  <a:t>If the Slope is negative </a:t>
                </a:r>
                <a:r>
                  <a:rPr lang="en-US" sz="1800" dirty="0">
                    <a:sym typeface="Wingdings" pitchFamily="2" charset="2"/>
                  </a:rPr>
                  <a:t> small values of X are more likely</a:t>
                </a:r>
              </a:p>
              <a:p>
                <a:pPr indent="-228600" defTabSz="914400">
                  <a:lnSpc>
                    <a:spcPct val="90000"/>
                  </a:lnSpc>
                </a:pPr>
                <a:r>
                  <a:rPr lang="en-US" sz="1800" dirty="0">
                    <a:sym typeface="Wingdings" pitchFamily="2" charset="2"/>
                  </a:rPr>
                  <a:t>If the Slope is positive  large values of X are more likely</a:t>
                </a:r>
                <a:endParaRPr lang="en-US" sz="1800" dirty="0"/>
              </a:p>
              <a:p>
                <a:pPr lvl="1" indent="-228600" defTabSz="914400">
                  <a:lnSpc>
                    <a:spcPct val="90000"/>
                  </a:lnSpc>
                  <a:buFont typeface="Arial" panose="020B0604020202020204" pitchFamily="34" charset="0"/>
                  <a:buChar char="•"/>
                </a:pPr>
                <a:endParaRPr lang="en-US" sz="1800"/>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b="-141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34313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4601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Computational models make predictions based on hypotheses.</a:t>
            </a:r>
            <a:br>
              <a:rPr lang="en" dirty="0"/>
            </a:br>
            <a:r>
              <a:rPr lang="en" b="0" dirty="0"/>
              <a:t>They predict the state of an outcome variable (y) given new information x or at a new time point (</a:t>
            </a:r>
            <a:r>
              <a:rPr lang="en" b="0" dirty="0" err="1"/>
              <a:t>xt</a:t>
            </a:r>
            <a:r>
              <a:rPr lang="en" b="0" dirty="0"/>
              <a:t>)</a:t>
            </a:r>
            <a:endParaRPr b="0"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211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56610" y="2464879"/>
            <a:ext cx="1443638" cy="1443638"/>
          </a:xfrm>
          <a:prstGeom prst="rect">
            <a:avLst/>
          </a:prstGeom>
        </p:spPr>
      </p:pic>
      <p:pic>
        <p:nvPicPr>
          <p:cNvPr id="11" name="Graphic 10" descr="Dancing">
            <a:extLst>
              <a:ext uri="{FF2B5EF4-FFF2-40B4-BE49-F238E27FC236}">
                <a16:creationId xmlns:a16="http://schemas.microsoft.com/office/drawing/2014/main" id="{89B0C392-BFCC-439D-A50A-7AA3FB0844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04020" y="1605370"/>
            <a:ext cx="914400" cy="914400"/>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469443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2464879"/>
            <a:ext cx="1443638" cy="1443638"/>
          </a:xfrm>
          <a:prstGeom prst="rect">
            <a:avLst/>
          </a:prstGeom>
        </p:spPr>
      </p:pic>
      <p:pic>
        <p:nvPicPr>
          <p:cNvPr id="11" name="Graphic 10" descr="Dancing">
            <a:extLst>
              <a:ext uri="{FF2B5EF4-FFF2-40B4-BE49-F238E27FC236}">
                <a16:creationId xmlns:a16="http://schemas.microsoft.com/office/drawing/2014/main" id="{89B0C392-BFCC-439D-A50A-7AA3FB0844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04020" y="1605370"/>
            <a:ext cx="914400" cy="914400"/>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1709239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spTree>
    <p:extLst>
      <p:ext uri="{BB962C8B-B14F-4D97-AF65-F5344CB8AC3E}">
        <p14:creationId xmlns:p14="http://schemas.microsoft.com/office/powerpoint/2010/main" val="2352467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cxnSp>
        <p:nvCxnSpPr>
          <p:cNvPr id="11" name="Connector: Elbow 10">
            <a:extLst>
              <a:ext uri="{FF2B5EF4-FFF2-40B4-BE49-F238E27FC236}">
                <a16:creationId xmlns:a16="http://schemas.microsoft.com/office/drawing/2014/main" id="{10FF782D-7322-4058-8C31-9326699C0F58}"/>
              </a:ext>
            </a:extLst>
          </p:cNvPr>
          <p:cNvCxnSpPr>
            <a:cxnSpLocks/>
          </p:cNvCxnSpPr>
          <p:nvPr/>
        </p:nvCxnSpPr>
        <p:spPr>
          <a:xfrm rot="5400000" flipH="1" flipV="1">
            <a:off x="1333660" y="2138836"/>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54D1A7E-9F2E-440F-A712-2FBB5F3B3593}"/>
              </a:ext>
            </a:extLst>
          </p:cNvPr>
          <p:cNvCxnSpPr>
            <a:cxnSpLocks/>
          </p:cNvCxnSpPr>
          <p:nvPr/>
        </p:nvCxnSpPr>
        <p:spPr>
          <a:xfrm rot="16200000" flipV="1">
            <a:off x="3190476" y="2133015"/>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461DF47-1D28-4116-9506-D713EF85D535}"/>
              </a:ext>
            </a:extLst>
          </p:cNvPr>
          <p:cNvCxnSpPr>
            <a:cxnSpLocks/>
          </p:cNvCxnSpPr>
          <p:nvPr/>
        </p:nvCxnSpPr>
        <p:spPr>
          <a:xfrm flipV="1">
            <a:off x="2733115" y="2138836"/>
            <a:ext cx="0" cy="865828"/>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8632CB8-42F6-4741-A101-7175AA114D58}"/>
              </a:ext>
            </a:extLst>
          </p:cNvPr>
          <p:cNvCxnSpPr>
            <a:cxnSpLocks/>
          </p:cNvCxnSpPr>
          <p:nvPr/>
        </p:nvCxnSpPr>
        <p:spPr>
          <a:xfrm flipV="1">
            <a:off x="7860927" y="2124215"/>
            <a:ext cx="0" cy="865828"/>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0A209D-E71B-454D-A88E-E7586361CB37}"/>
              </a:ext>
            </a:extLst>
          </p:cNvPr>
          <p:cNvCxnSpPr>
            <a:cxnSpLocks/>
          </p:cNvCxnSpPr>
          <p:nvPr/>
        </p:nvCxnSpPr>
        <p:spPr>
          <a:xfrm flipV="1">
            <a:off x="5256680" y="2097268"/>
            <a:ext cx="0" cy="86582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8F94EB4-5C9D-4AF1-8004-5849980CCCC5}"/>
              </a:ext>
            </a:extLst>
          </p:cNvPr>
          <p:cNvCxnSpPr>
            <a:cxnSpLocks/>
          </p:cNvCxnSpPr>
          <p:nvPr/>
        </p:nvCxnSpPr>
        <p:spPr>
          <a:xfrm rot="16200000" flipV="1">
            <a:off x="5741736" y="2092200"/>
            <a:ext cx="914400" cy="914400"/>
          </a:xfrm>
          <a:prstGeom prst="bentConnector3">
            <a:avLst>
              <a:gd name="adj1" fmla="val 3897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3ADED10-4B0F-426F-AF02-6040F852F07F}"/>
              </a:ext>
            </a:extLst>
          </p:cNvPr>
          <p:cNvSpPr txBox="1"/>
          <p:nvPr/>
        </p:nvSpPr>
        <p:spPr>
          <a:xfrm>
            <a:off x="2337387" y="1761705"/>
            <a:ext cx="996043" cy="307777"/>
          </a:xfrm>
          <a:prstGeom prst="rect">
            <a:avLst/>
          </a:prstGeom>
          <a:noFill/>
        </p:spPr>
        <p:txBody>
          <a:bodyPr wrap="square" rtlCol="0">
            <a:spAutoFit/>
          </a:bodyPr>
          <a:lstStyle/>
          <a:p>
            <a:r>
              <a:rPr lang="en-US" b="1" dirty="0"/>
              <a:t>Canada</a:t>
            </a:r>
          </a:p>
        </p:txBody>
      </p:sp>
      <p:sp>
        <p:nvSpPr>
          <p:cNvPr id="32" name="TextBox 31">
            <a:extLst>
              <a:ext uri="{FF2B5EF4-FFF2-40B4-BE49-F238E27FC236}">
                <a16:creationId xmlns:a16="http://schemas.microsoft.com/office/drawing/2014/main" id="{9D0A3A7D-9E17-4E87-9526-1479D4DABAC5}"/>
              </a:ext>
            </a:extLst>
          </p:cNvPr>
          <p:cNvSpPr txBox="1"/>
          <p:nvPr/>
        </p:nvSpPr>
        <p:spPr>
          <a:xfrm>
            <a:off x="5312550" y="1742423"/>
            <a:ext cx="996043" cy="307777"/>
          </a:xfrm>
          <a:prstGeom prst="rect">
            <a:avLst/>
          </a:prstGeom>
          <a:noFill/>
        </p:spPr>
        <p:txBody>
          <a:bodyPr wrap="square" rtlCol="0">
            <a:spAutoFit/>
          </a:bodyPr>
          <a:lstStyle/>
          <a:p>
            <a:r>
              <a:rPr lang="en-US" b="1" dirty="0"/>
              <a:t>UK</a:t>
            </a:r>
          </a:p>
        </p:txBody>
      </p:sp>
      <p:sp>
        <p:nvSpPr>
          <p:cNvPr id="33" name="TextBox 32">
            <a:extLst>
              <a:ext uri="{FF2B5EF4-FFF2-40B4-BE49-F238E27FC236}">
                <a16:creationId xmlns:a16="http://schemas.microsoft.com/office/drawing/2014/main" id="{AD3E3970-C66A-4ECD-BED8-B16BCCFFE051}"/>
              </a:ext>
            </a:extLst>
          </p:cNvPr>
          <p:cNvSpPr txBox="1"/>
          <p:nvPr/>
        </p:nvSpPr>
        <p:spPr>
          <a:xfrm>
            <a:off x="7543000" y="1742423"/>
            <a:ext cx="996043" cy="307777"/>
          </a:xfrm>
          <a:prstGeom prst="rect">
            <a:avLst/>
          </a:prstGeom>
          <a:noFill/>
        </p:spPr>
        <p:txBody>
          <a:bodyPr wrap="square" rtlCol="0">
            <a:spAutoFit/>
          </a:bodyPr>
          <a:lstStyle/>
          <a:p>
            <a:r>
              <a:rPr lang="en-US" b="1" dirty="0"/>
              <a:t>USA</a:t>
            </a:r>
          </a:p>
        </p:txBody>
      </p:sp>
    </p:spTree>
    <p:extLst>
      <p:ext uri="{BB962C8B-B14F-4D97-AF65-F5344CB8AC3E}">
        <p14:creationId xmlns:p14="http://schemas.microsoft.com/office/powerpoint/2010/main" val="3609320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Observations within the same country, for example, are similar to themselves than to a different country </a:t>
            </a:r>
          </a:p>
          <a:p>
            <a:pPr algn="l">
              <a:lnSpc>
                <a:spcPct val="150000"/>
              </a:lnSpc>
            </a:pPr>
            <a:r>
              <a:rPr lang="en-US" sz="2400" dirty="0"/>
              <a:t>When data is nested, it is important that your model takes into account the correlational structure of your data</a:t>
            </a:r>
          </a:p>
          <a:p>
            <a:pPr algn="l">
              <a:lnSpc>
                <a:spcPct val="150000"/>
              </a:lnSpc>
            </a:pPr>
            <a:endParaRPr lang="en-US" sz="2400" dirty="0"/>
          </a:p>
        </p:txBody>
      </p:sp>
    </p:spTree>
    <p:extLst>
      <p:ext uri="{BB962C8B-B14F-4D97-AF65-F5344CB8AC3E}">
        <p14:creationId xmlns:p14="http://schemas.microsoft.com/office/powerpoint/2010/main" val="406578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Regressions assume that all your predictors (i.e., measures) are </a:t>
            </a:r>
            <a:r>
              <a:rPr lang="en-US" sz="2400" b="1" dirty="0"/>
              <a:t>independent</a:t>
            </a:r>
            <a:r>
              <a:rPr lang="en-US" sz="2400" dirty="0"/>
              <a:t>. But this may not always be the case, specifically for </a:t>
            </a:r>
            <a:r>
              <a:rPr lang="en-US" sz="2400" b="1" dirty="0"/>
              <a:t>repeated measure </a:t>
            </a:r>
            <a:r>
              <a:rPr lang="en-US" sz="2400" dirty="0"/>
              <a:t>designs where participants see multiple experimental conditions </a:t>
            </a:r>
          </a:p>
          <a:p>
            <a:pPr algn="l">
              <a:lnSpc>
                <a:spcPct val="150000"/>
              </a:lnSpc>
            </a:pPr>
            <a:endParaRPr lang="en-US" sz="2400" dirty="0"/>
          </a:p>
        </p:txBody>
      </p:sp>
    </p:spTree>
    <p:extLst>
      <p:ext uri="{BB962C8B-B14F-4D97-AF65-F5344CB8AC3E}">
        <p14:creationId xmlns:p14="http://schemas.microsoft.com/office/powerpoint/2010/main" val="13439522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The independence of each observation is often violated in real life—data is nested in a big wonderful world</a:t>
            </a:r>
          </a:p>
          <a:p>
            <a:pPr algn="l">
              <a:lnSpc>
                <a:spcPct val="150000"/>
              </a:lnSpc>
            </a:pPr>
            <a:r>
              <a:rPr lang="en-US" sz="2400" dirty="0"/>
              <a:t>People are more similar to themselves, their family, their friends, people from their city, background, country </a:t>
            </a:r>
            <a:r>
              <a:rPr lang="en-US" sz="2400" dirty="0" err="1"/>
              <a:t>etc</a:t>
            </a:r>
            <a:endParaRPr lang="en-US" sz="2400" dirty="0"/>
          </a:p>
          <a:p>
            <a:pPr algn="l">
              <a:lnSpc>
                <a:spcPct val="150000"/>
              </a:lnSpc>
            </a:pPr>
            <a:endParaRPr lang="en-US" sz="2400" dirty="0"/>
          </a:p>
          <a:p>
            <a:pPr algn="l">
              <a:lnSpc>
                <a:spcPct val="150000"/>
              </a:lnSpc>
            </a:pPr>
            <a:endParaRPr lang="en-US" sz="2400" dirty="0"/>
          </a:p>
        </p:txBody>
      </p:sp>
    </p:spTree>
    <p:extLst>
      <p:ext uri="{BB962C8B-B14F-4D97-AF65-F5344CB8AC3E}">
        <p14:creationId xmlns:p14="http://schemas.microsoft.com/office/powerpoint/2010/main" val="20709212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Regression models need to consider the correlated structure of your observations to better deal with noise and explain your data better</a:t>
            </a:r>
          </a:p>
          <a:p>
            <a:pPr algn="l">
              <a:lnSpc>
                <a:spcPct val="150000"/>
              </a:lnSpc>
            </a:pPr>
            <a:r>
              <a:rPr lang="en-US" sz="2400" dirty="0"/>
              <a:t>Adding this info to your regression will allow you to better predict out of sample </a:t>
            </a:r>
          </a:p>
        </p:txBody>
      </p:sp>
    </p:spTree>
    <p:extLst>
      <p:ext uri="{BB962C8B-B14F-4D97-AF65-F5344CB8AC3E}">
        <p14:creationId xmlns:p14="http://schemas.microsoft.com/office/powerpoint/2010/main" val="10414873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Hierarchical regressions allow you to take into account the structure of your data to help better estimate your effects and deal with noise that can be accounted for by your nested data</a:t>
            </a:r>
          </a:p>
          <a:p>
            <a:pPr algn="l">
              <a:lnSpc>
                <a:spcPct val="150000"/>
              </a:lnSpc>
            </a:pPr>
            <a:endParaRPr lang="en-US" sz="2400" dirty="0"/>
          </a:p>
        </p:txBody>
      </p:sp>
    </p:spTree>
    <p:extLst>
      <p:ext uri="{BB962C8B-B14F-4D97-AF65-F5344CB8AC3E}">
        <p14:creationId xmlns:p14="http://schemas.microsoft.com/office/powerpoint/2010/main" val="1869245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This is achieved by allowing Intercepts or slopes vary as a function of the levels/ nests within your data</a:t>
            </a:r>
          </a:p>
          <a:p>
            <a:pPr algn="l">
              <a:lnSpc>
                <a:spcPct val="150000"/>
              </a:lnSpc>
            </a:pPr>
            <a:r>
              <a:rPr lang="en-US" sz="2400" dirty="0"/>
              <a:t>For example, allowing every person in your sample to get a different intercept accounts for the fact that people have differences in response times, but fixing the slope of the regression lets you test the effect across your conditions </a:t>
            </a:r>
          </a:p>
          <a:p>
            <a:pPr algn="l">
              <a:lnSpc>
                <a:spcPct val="150000"/>
              </a:lnSpc>
            </a:pPr>
            <a:endParaRPr lang="en-US" sz="2400" dirty="0"/>
          </a:p>
        </p:txBody>
      </p:sp>
    </p:spTree>
    <p:extLst>
      <p:ext uri="{BB962C8B-B14F-4D97-AF65-F5344CB8AC3E}">
        <p14:creationId xmlns:p14="http://schemas.microsoft.com/office/powerpoint/2010/main" val="3036589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 computers learn?</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In machine learning and computational modelling, the way you teach your algorithm to predict can take one of two forms: </a:t>
            </a:r>
            <a:r>
              <a:rPr lang="en-US" sz="2400" b="1" dirty="0"/>
              <a:t>supervised</a:t>
            </a:r>
            <a:r>
              <a:rPr lang="en-US" sz="2400" dirty="0"/>
              <a:t> learning and </a:t>
            </a:r>
            <a:r>
              <a:rPr lang="en-US" sz="2400" b="1" dirty="0"/>
              <a:t>Unsupervised</a:t>
            </a:r>
            <a:r>
              <a:rPr lang="en-US" sz="2400" dirty="0"/>
              <a:t> learning</a:t>
            </a:r>
          </a:p>
          <a:p>
            <a:pPr algn="l">
              <a:lnSpc>
                <a:spcPct val="150000"/>
              </a:lnSpc>
            </a:pPr>
            <a:endParaRPr lang="en-US" sz="2400" dirty="0"/>
          </a:p>
        </p:txBody>
      </p:sp>
    </p:spTree>
    <p:extLst>
      <p:ext uri="{BB962C8B-B14F-4D97-AF65-F5344CB8AC3E}">
        <p14:creationId xmlns:p14="http://schemas.microsoft.com/office/powerpoint/2010/main" val="2262898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Fitting a line to our data sometimes does not capture the complicated effect we may have</a:t>
            </a:r>
          </a:p>
        </p:txBody>
      </p:sp>
      <p:pic>
        <p:nvPicPr>
          <p:cNvPr id="6" name="Picture 5" descr="Chart, scatter chart&#10;&#10;Description automatically generated">
            <a:extLst>
              <a:ext uri="{FF2B5EF4-FFF2-40B4-BE49-F238E27FC236}">
                <a16:creationId xmlns:a16="http://schemas.microsoft.com/office/drawing/2014/main" id="{B834A92F-C28D-B549-AE71-949C64E952D7}"/>
              </a:ext>
            </a:extLst>
          </p:cNvPr>
          <p:cNvPicPr>
            <a:picLocks noChangeAspect="1"/>
          </p:cNvPicPr>
          <p:nvPr/>
        </p:nvPicPr>
        <p:blipFill rotWithShape="1">
          <a:blip r:embed="rId2"/>
          <a:srcRect l="9652" t="2411" r="49391" b="2756"/>
          <a:stretch/>
        </p:blipFill>
        <p:spPr>
          <a:xfrm>
            <a:off x="4906057" y="747420"/>
            <a:ext cx="3745065" cy="4094923"/>
          </a:xfrm>
          <a:prstGeom prst="rect">
            <a:avLst/>
          </a:prstGeom>
        </p:spPr>
      </p:pic>
    </p:spTree>
    <p:extLst>
      <p:ext uri="{BB962C8B-B14F-4D97-AF65-F5344CB8AC3E}">
        <p14:creationId xmlns:p14="http://schemas.microsoft.com/office/powerpoint/2010/main" val="26750490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Random Intercept </a:t>
            </a:r>
          </a:p>
          <a:p>
            <a:pPr algn="l">
              <a:lnSpc>
                <a:spcPct val="150000"/>
              </a:lnSpc>
            </a:pPr>
            <a:r>
              <a:rPr lang="en-US" sz="2400" dirty="0"/>
              <a:t>Sometime our effect is constant across individuals, but they may vary in their baseline ability </a:t>
            </a:r>
          </a:p>
        </p:txBody>
      </p:sp>
    </p:spTree>
    <p:extLst>
      <p:ext uri="{BB962C8B-B14F-4D97-AF65-F5344CB8AC3E}">
        <p14:creationId xmlns:p14="http://schemas.microsoft.com/office/powerpoint/2010/main" val="1682570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Random Slope </a:t>
            </a:r>
          </a:p>
          <a:p>
            <a:pPr algn="l">
              <a:lnSpc>
                <a:spcPct val="150000"/>
              </a:lnSpc>
            </a:pPr>
            <a:r>
              <a:rPr lang="en-US" sz="2400" dirty="0"/>
              <a:t>Sometime our effect changes across groups too</a:t>
            </a:r>
          </a:p>
        </p:txBody>
      </p:sp>
      <p:pic>
        <p:nvPicPr>
          <p:cNvPr id="7" name="Picture 6" descr="Chart, scatter chart&#10;&#10;Description automatically generated">
            <a:extLst>
              <a:ext uri="{FF2B5EF4-FFF2-40B4-BE49-F238E27FC236}">
                <a16:creationId xmlns:a16="http://schemas.microsoft.com/office/drawing/2014/main" id="{7A95CCCF-E486-6548-9F0D-CB9F08C1B9BF}"/>
              </a:ext>
            </a:extLst>
          </p:cNvPr>
          <p:cNvPicPr>
            <a:picLocks noChangeAspect="1"/>
          </p:cNvPicPr>
          <p:nvPr/>
        </p:nvPicPr>
        <p:blipFill rotWithShape="1">
          <a:blip r:embed="rId3"/>
          <a:srcRect l="53217" t="6021" r="5043" b="4328"/>
          <a:stretch/>
        </p:blipFill>
        <p:spPr>
          <a:xfrm>
            <a:off x="4889999" y="747422"/>
            <a:ext cx="3681557" cy="4103400"/>
          </a:xfrm>
          <a:prstGeom prst="rect">
            <a:avLst/>
          </a:prstGeom>
        </p:spPr>
      </p:pic>
    </p:spTree>
    <p:extLst>
      <p:ext uri="{BB962C8B-B14F-4D97-AF65-F5344CB8AC3E}">
        <p14:creationId xmlns:p14="http://schemas.microsoft.com/office/powerpoint/2010/main" val="3989727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See </a:t>
            </a:r>
            <a:r>
              <a:rPr lang="en-CA" sz="2000" dirty="0">
                <a:hlinkClick r:id="rId3"/>
              </a:rPr>
              <a:t>http://mfviz.com/hierarchical-models/</a:t>
            </a:r>
            <a:r>
              <a:rPr lang="en-CA" sz="2000" dirty="0"/>
              <a:t> for interactive example demonstrating fixed vs random slopes and intercepts </a:t>
            </a:r>
            <a:r>
              <a:rPr lang="en-US" sz="2000" dirty="0"/>
              <a:t> </a:t>
            </a:r>
          </a:p>
        </p:txBody>
      </p:sp>
      <p:pic>
        <p:nvPicPr>
          <p:cNvPr id="7" name="Picture 6" descr="Chart, scatter chart&#10;&#10;Description automatically generated">
            <a:extLst>
              <a:ext uri="{FF2B5EF4-FFF2-40B4-BE49-F238E27FC236}">
                <a16:creationId xmlns:a16="http://schemas.microsoft.com/office/drawing/2014/main" id="{7A95CCCF-E486-6548-9F0D-CB9F08C1B9BF}"/>
              </a:ext>
            </a:extLst>
          </p:cNvPr>
          <p:cNvPicPr>
            <a:picLocks noChangeAspect="1"/>
          </p:cNvPicPr>
          <p:nvPr/>
        </p:nvPicPr>
        <p:blipFill rotWithShape="1">
          <a:blip r:embed="rId4"/>
          <a:srcRect l="53217" t="6021" r="5043" b="4328"/>
          <a:stretch/>
        </p:blipFill>
        <p:spPr>
          <a:xfrm>
            <a:off x="4889999" y="747422"/>
            <a:ext cx="3681557" cy="4103400"/>
          </a:xfrm>
          <a:prstGeom prst="rect">
            <a:avLst/>
          </a:prstGeom>
        </p:spPr>
      </p:pic>
    </p:spTree>
    <p:extLst>
      <p:ext uri="{BB962C8B-B14F-4D97-AF65-F5344CB8AC3E}">
        <p14:creationId xmlns:p14="http://schemas.microsoft.com/office/powerpoint/2010/main" val="409514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Note that hierarchical models have both </a:t>
            </a:r>
            <a:r>
              <a:rPr lang="en-US" sz="2400" b="1" i="1" dirty="0"/>
              <a:t>fixed</a:t>
            </a:r>
            <a:r>
              <a:rPr lang="en-US" sz="2400" dirty="0"/>
              <a:t> and </a:t>
            </a:r>
            <a:r>
              <a:rPr lang="en-US" sz="2400" b="1" i="1" dirty="0"/>
              <a:t>random</a:t>
            </a:r>
            <a:r>
              <a:rPr lang="en-US" sz="2400" dirty="0"/>
              <a:t> effects </a:t>
            </a:r>
          </a:p>
          <a:p>
            <a:pPr algn="l">
              <a:lnSpc>
                <a:spcPct val="150000"/>
              </a:lnSpc>
            </a:pPr>
            <a:r>
              <a:rPr lang="en-US" sz="2400" dirty="0"/>
              <a:t>Fixed effects—assume you have every desired level of variable (e.g., experimental condition) </a:t>
            </a:r>
          </a:p>
          <a:p>
            <a:pPr algn="l">
              <a:lnSpc>
                <a:spcPct val="150000"/>
              </a:lnSpc>
            </a:pPr>
            <a:r>
              <a:rPr lang="en-US" sz="2400" dirty="0"/>
              <a:t>Random effects—assume you do not have every possible level you wish to test (e.g., participant) </a:t>
            </a:r>
          </a:p>
        </p:txBody>
      </p:sp>
    </p:spTree>
    <p:extLst>
      <p:ext uri="{BB962C8B-B14F-4D97-AF65-F5344CB8AC3E}">
        <p14:creationId xmlns:p14="http://schemas.microsoft.com/office/powerpoint/2010/main" val="681427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t>Fixed effects</a:t>
            </a:r>
            <a:r>
              <a:rPr lang="en-US" sz="2400" dirty="0"/>
              <a:t>—sometimes are also referred to variables you MANIPULATE  </a:t>
            </a:r>
          </a:p>
          <a:p>
            <a:pPr algn="l">
              <a:lnSpc>
                <a:spcPct val="150000"/>
              </a:lnSpc>
            </a:pPr>
            <a:r>
              <a:rPr lang="en-US" sz="2400" b="1" dirty="0"/>
              <a:t>Random effects</a:t>
            </a:r>
            <a:r>
              <a:rPr lang="en-US" sz="2400" dirty="0"/>
              <a:t>—sometimes referred to as variables that are sources of variation in your data that you do not care about </a:t>
            </a:r>
          </a:p>
        </p:txBody>
      </p:sp>
    </p:spTree>
    <p:extLst>
      <p:ext uri="{BB962C8B-B14F-4D97-AF65-F5344CB8AC3E}">
        <p14:creationId xmlns:p14="http://schemas.microsoft.com/office/powerpoint/2010/main" val="2231886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BAC6-D8AC-4645-AA0A-9AD277B5952D}"/>
              </a:ext>
            </a:extLst>
          </p:cNvPr>
          <p:cNvSpPr>
            <a:spLocks noGrp="1"/>
          </p:cNvSpPr>
          <p:nvPr>
            <p:ph type="title"/>
          </p:nvPr>
        </p:nvSpPr>
        <p:spPr/>
        <p:txBody>
          <a:bodyPr/>
          <a:lstStyle/>
          <a:p>
            <a:r>
              <a:rPr lang="en-US" dirty="0"/>
              <a:t>Model selection </a:t>
            </a:r>
            <a:r>
              <a:rPr lang="en-US" dirty="0" err="1"/>
              <a:t>revisted</a:t>
            </a:r>
            <a:r>
              <a:rPr lang="en-US" dirty="0"/>
              <a:t> </a:t>
            </a:r>
          </a:p>
        </p:txBody>
      </p:sp>
      <p:sp>
        <p:nvSpPr>
          <p:cNvPr id="3" name="Text Placeholder 2">
            <a:extLst>
              <a:ext uri="{FF2B5EF4-FFF2-40B4-BE49-F238E27FC236}">
                <a16:creationId xmlns:a16="http://schemas.microsoft.com/office/drawing/2014/main" id="{56E3075E-5FA6-3B4E-9114-5761123715E2}"/>
              </a:ext>
            </a:extLst>
          </p:cNvPr>
          <p:cNvSpPr>
            <a:spLocks noGrp="1"/>
          </p:cNvSpPr>
          <p:nvPr>
            <p:ph type="body" idx="1"/>
          </p:nvPr>
        </p:nvSpPr>
        <p:spPr>
          <a:xfrm>
            <a:off x="868950" y="1324134"/>
            <a:ext cx="7406100" cy="1616100"/>
          </a:xfrm>
        </p:spPr>
        <p:txBody>
          <a:bodyPr/>
          <a:lstStyle/>
          <a:p>
            <a:pPr marL="139700" indent="0">
              <a:buNone/>
            </a:pPr>
            <a:r>
              <a:rPr lang="en-US" dirty="0"/>
              <a:t>We can try and quantify a measure that balances both the </a:t>
            </a:r>
            <a:r>
              <a:rPr lang="en-US" b="1" dirty="0"/>
              <a:t>fit </a:t>
            </a:r>
            <a:r>
              <a:rPr lang="en-US" dirty="0"/>
              <a:t> of the model as well as </a:t>
            </a:r>
            <a:r>
              <a:rPr lang="en-US" b="1" dirty="0"/>
              <a:t>parsimony</a:t>
            </a:r>
            <a:r>
              <a:rPr lang="en-US" dirty="0"/>
              <a:t> (i.e., the number of parameters)</a:t>
            </a:r>
          </a:p>
          <a:p>
            <a:pPr marL="139700" indent="0">
              <a:buNone/>
            </a:pPr>
            <a:r>
              <a:rPr lang="en-US" b="1" dirty="0"/>
              <a:t>Akaike information criterion (AIC). </a:t>
            </a:r>
          </a:p>
          <a:p>
            <a:pPr marL="139700" indent="0">
              <a:buNone/>
            </a:pPr>
            <a:r>
              <a:rPr lang="en-US" dirty="0"/>
              <a:t>−2logL(</a:t>
            </a:r>
            <a:r>
              <a:rPr lang="el-GR" dirty="0"/>
              <a:t>θ)</a:t>
            </a:r>
            <a:r>
              <a:rPr lang="en-US" dirty="0"/>
              <a:t> </a:t>
            </a:r>
            <a:r>
              <a:rPr lang="el-GR" dirty="0"/>
              <a:t>+</a:t>
            </a:r>
            <a:r>
              <a:rPr lang="en-US" dirty="0"/>
              <a:t> </a:t>
            </a:r>
            <a:r>
              <a:rPr lang="el-GR" dirty="0"/>
              <a:t>2</a:t>
            </a:r>
            <a:r>
              <a:rPr lang="en-US" dirty="0"/>
              <a:t>k</a:t>
            </a:r>
          </a:p>
          <a:p>
            <a:pPr marL="139700" indent="0">
              <a:buNone/>
            </a:pPr>
            <a:r>
              <a:rPr lang="en-US" b="1" dirty="0"/>
              <a:t>Bayesian information criterion (BIC)</a:t>
            </a:r>
          </a:p>
          <a:p>
            <a:pPr marL="139700" indent="0">
              <a:buNone/>
            </a:pPr>
            <a:r>
              <a:rPr lang="en-US" dirty="0"/>
              <a:t>−2logL(</a:t>
            </a:r>
            <a:r>
              <a:rPr lang="el-GR" dirty="0"/>
              <a:t>θ)</a:t>
            </a:r>
            <a:r>
              <a:rPr lang="en-US" dirty="0"/>
              <a:t> </a:t>
            </a:r>
            <a:r>
              <a:rPr lang="el-GR" dirty="0"/>
              <a:t>+</a:t>
            </a:r>
            <a:r>
              <a:rPr lang="en-US" dirty="0"/>
              <a:t> k*log(T)</a:t>
            </a:r>
          </a:p>
          <a:p>
            <a:pPr marL="139700" indent="0">
              <a:buNone/>
            </a:pPr>
            <a:r>
              <a:rPr lang="en-US" dirty="0"/>
              <a:t>Where k is the number of parameters fit to T observations </a:t>
            </a:r>
          </a:p>
        </p:txBody>
      </p:sp>
    </p:spTree>
    <p:extLst>
      <p:ext uri="{BB962C8B-B14F-4D97-AF65-F5344CB8AC3E}">
        <p14:creationId xmlns:p14="http://schemas.microsoft.com/office/powerpoint/2010/main" val="10805085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091" y="789405"/>
            <a:ext cx="4101766" cy="4043994"/>
          </a:xfrm>
          <a:prstGeom prst="rect">
            <a:avLst/>
          </a:prstGeom>
        </p:spPr>
      </p:pic>
      <p:sp>
        <p:nvSpPr>
          <p:cNvPr id="5" name="Title 4"/>
          <p:cNvSpPr>
            <a:spLocks noGrp="1"/>
          </p:cNvSpPr>
          <p:nvPr>
            <p:ph type="title"/>
          </p:nvPr>
        </p:nvSpPr>
        <p:spPr>
          <a:xfrm rot="16200000">
            <a:off x="-2837923" y="2598983"/>
            <a:ext cx="7733400" cy="572700"/>
          </a:xfrm>
        </p:spPr>
        <p:txBody>
          <a:bodyPr/>
          <a:lstStyle/>
          <a:p>
            <a:r>
              <a:rPr lang="en-US" dirty="0"/>
              <a:t>Overfitting</a:t>
            </a:r>
          </a:p>
        </p:txBody>
      </p:sp>
      <p:pic>
        <p:nvPicPr>
          <p:cNvPr id="6" name="Content Placeholder 5"/>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2502922" y="913866"/>
            <a:ext cx="3486150" cy="3263900"/>
          </a:xfrm>
        </p:spPr>
      </p:pic>
      <p:grpSp>
        <p:nvGrpSpPr>
          <p:cNvPr id="9" name="Group 8"/>
          <p:cNvGrpSpPr/>
          <p:nvPr/>
        </p:nvGrpSpPr>
        <p:grpSpPr>
          <a:xfrm>
            <a:off x="2855001" y="1489703"/>
            <a:ext cx="2455704" cy="2662947"/>
            <a:chOff x="4078779" y="2514885"/>
            <a:chExt cx="3274272" cy="3550596"/>
          </a:xfrm>
        </p:grpSpPr>
        <p:sp>
          <p:nvSpPr>
            <p:cNvPr id="8" name="Oval 7"/>
            <p:cNvSpPr/>
            <p:nvPr/>
          </p:nvSpPr>
          <p:spPr>
            <a:xfrm>
              <a:off x="4791627" y="251488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21"/>
            <p:cNvSpPr/>
            <p:nvPr/>
          </p:nvSpPr>
          <p:spPr>
            <a:xfrm>
              <a:off x="4602441" y="281443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p:cNvSpPr/>
            <p:nvPr/>
          </p:nvSpPr>
          <p:spPr>
            <a:xfrm>
              <a:off x="4579368" y="311397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p:cNvSpPr/>
            <p:nvPr/>
          </p:nvSpPr>
          <p:spPr>
            <a:xfrm>
              <a:off x="4500377"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Oval 24"/>
            <p:cNvSpPr/>
            <p:nvPr/>
          </p:nvSpPr>
          <p:spPr>
            <a:xfrm>
              <a:off x="4450371" y="365101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p:cNvSpPr/>
            <p:nvPr/>
          </p:nvSpPr>
          <p:spPr>
            <a:xfrm>
              <a:off x="4542582" y="393876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p:cNvSpPr/>
            <p:nvPr/>
          </p:nvSpPr>
          <p:spPr>
            <a:xfrm>
              <a:off x="4642594" y="411530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Oval 31"/>
            <p:cNvSpPr/>
            <p:nvPr/>
          </p:nvSpPr>
          <p:spPr>
            <a:xfrm>
              <a:off x="4335251" y="4924601"/>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Oval 32"/>
            <p:cNvSpPr/>
            <p:nvPr/>
          </p:nvSpPr>
          <p:spPr>
            <a:xfrm>
              <a:off x="4477798" y="502461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Oval 33"/>
            <p:cNvSpPr/>
            <p:nvPr/>
          </p:nvSpPr>
          <p:spPr>
            <a:xfrm>
              <a:off x="4213972" y="50196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Oval 34"/>
            <p:cNvSpPr/>
            <p:nvPr/>
          </p:nvSpPr>
          <p:spPr>
            <a:xfrm>
              <a:off x="4078779" y="511964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p:cNvSpPr/>
            <p:nvPr/>
          </p:nvSpPr>
          <p:spPr>
            <a:xfrm>
              <a:off x="4313984" y="524736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p:cNvSpPr/>
            <p:nvPr/>
          </p:nvSpPr>
          <p:spPr>
            <a:xfrm>
              <a:off x="4450371" y="519013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p:cNvSpPr/>
            <p:nvPr/>
          </p:nvSpPr>
          <p:spPr>
            <a:xfrm>
              <a:off x="468176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p:cNvSpPr/>
            <p:nvPr/>
          </p:nvSpPr>
          <p:spPr>
            <a:xfrm>
              <a:off x="4791627" y="5920717"/>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p:cNvSpPr/>
            <p:nvPr/>
          </p:nvSpPr>
          <p:spPr>
            <a:xfrm>
              <a:off x="5002164" y="59443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p:cNvSpPr/>
            <p:nvPr/>
          </p:nvSpPr>
          <p:spPr>
            <a:xfrm>
              <a:off x="555921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p:cNvSpPr/>
            <p:nvPr/>
          </p:nvSpPr>
          <p:spPr>
            <a:xfrm>
              <a:off x="6383496" y="596546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p:cNvSpPr/>
            <p:nvPr/>
          </p:nvSpPr>
          <p:spPr>
            <a:xfrm>
              <a:off x="6640999" y="594647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Oval 43"/>
            <p:cNvSpPr/>
            <p:nvPr/>
          </p:nvSpPr>
          <p:spPr>
            <a:xfrm>
              <a:off x="6863828" y="58207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p:cNvSpPr/>
            <p:nvPr/>
          </p:nvSpPr>
          <p:spPr>
            <a:xfrm>
              <a:off x="6963840" y="563576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p:cNvSpPr/>
            <p:nvPr/>
          </p:nvSpPr>
          <p:spPr>
            <a:xfrm>
              <a:off x="7063852" y="527995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p:cNvSpPr/>
            <p:nvPr/>
          </p:nvSpPr>
          <p:spPr>
            <a:xfrm>
              <a:off x="6913834" y="520709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p:cNvSpPr/>
            <p:nvPr/>
          </p:nvSpPr>
          <p:spPr>
            <a:xfrm>
              <a:off x="7253039" y="50901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p:cNvSpPr/>
            <p:nvPr/>
          </p:nvSpPr>
          <p:spPr>
            <a:xfrm>
              <a:off x="7110492" y="501963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Oval 49"/>
            <p:cNvSpPr/>
            <p:nvPr/>
          </p:nvSpPr>
          <p:spPr>
            <a:xfrm>
              <a:off x="6948013" y="494275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Oval 50"/>
            <p:cNvSpPr/>
            <p:nvPr/>
          </p:nvSpPr>
          <p:spPr>
            <a:xfrm>
              <a:off x="6835540" y="503961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Oval 51"/>
            <p:cNvSpPr/>
            <p:nvPr/>
          </p:nvSpPr>
          <p:spPr>
            <a:xfrm>
              <a:off x="6674226" y="41153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Oval 52"/>
            <p:cNvSpPr/>
            <p:nvPr/>
          </p:nvSpPr>
          <p:spPr>
            <a:xfrm>
              <a:off x="6763816" y="380850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Oval 53"/>
            <p:cNvSpPr/>
            <p:nvPr/>
          </p:nvSpPr>
          <p:spPr>
            <a:xfrm>
              <a:off x="6785534"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Oval 54"/>
            <p:cNvSpPr/>
            <p:nvPr/>
          </p:nvSpPr>
          <p:spPr>
            <a:xfrm>
              <a:off x="6713810" y="31216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p:cNvSpPr/>
            <p:nvPr/>
          </p:nvSpPr>
          <p:spPr>
            <a:xfrm>
              <a:off x="6713810" y="277535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p:cNvSpPr/>
            <p:nvPr/>
          </p:nvSpPr>
          <p:spPr>
            <a:xfrm>
              <a:off x="6530041" y="251639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20" name="Straight Connector 19"/>
          <p:cNvCxnSpPr/>
          <p:nvPr/>
        </p:nvCxnSpPr>
        <p:spPr>
          <a:xfrm>
            <a:off x="2674372" y="2830179"/>
            <a:ext cx="3143250" cy="3399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Freeform 60"/>
          <p:cNvSpPr/>
          <p:nvPr/>
        </p:nvSpPr>
        <p:spPr>
          <a:xfrm>
            <a:off x="2674372" y="1693026"/>
            <a:ext cx="2997200" cy="2164468"/>
          </a:xfrm>
          <a:custGeom>
            <a:avLst/>
            <a:gdLst>
              <a:gd name="connsiteX0" fmla="*/ 0 w 3996266"/>
              <a:gd name="connsiteY0" fmla="*/ 0 h 1778013"/>
              <a:gd name="connsiteX1" fmla="*/ 1921933 w 3996266"/>
              <a:gd name="connsiteY1" fmla="*/ 1778000 h 1778013"/>
              <a:gd name="connsiteX2" fmla="*/ 3996266 w 3996266"/>
              <a:gd name="connsiteY2" fmla="*/ 33866 h 1778013"/>
            </a:gdLst>
            <a:ahLst/>
            <a:cxnLst>
              <a:cxn ang="0">
                <a:pos x="connsiteX0" y="connsiteY0"/>
              </a:cxn>
              <a:cxn ang="0">
                <a:pos x="connsiteX1" y="connsiteY1"/>
              </a:cxn>
              <a:cxn ang="0">
                <a:pos x="connsiteX2" y="connsiteY2"/>
              </a:cxn>
            </a:cxnLst>
            <a:rect l="l" t="t" r="r" b="b"/>
            <a:pathLst>
              <a:path w="3996266" h="1778013">
                <a:moveTo>
                  <a:pt x="0" y="0"/>
                </a:moveTo>
                <a:cubicBezTo>
                  <a:pt x="627944" y="886178"/>
                  <a:pt x="1255889" y="1772356"/>
                  <a:pt x="1921933" y="1778000"/>
                </a:cubicBezTo>
                <a:cubicBezTo>
                  <a:pt x="2587977" y="1783644"/>
                  <a:pt x="3996266" y="33866"/>
                  <a:pt x="3996266" y="3386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Freeform 62"/>
          <p:cNvSpPr/>
          <p:nvPr/>
        </p:nvSpPr>
        <p:spPr>
          <a:xfrm>
            <a:off x="2881552" y="1512349"/>
            <a:ext cx="2400315" cy="2616016"/>
          </a:xfrm>
          <a:custGeom>
            <a:avLst/>
            <a:gdLst>
              <a:gd name="connsiteX0" fmla="*/ 2471193 w 3200420"/>
              <a:gd name="connsiteY0" fmla="*/ 0 h 3488021"/>
              <a:gd name="connsiteX1" fmla="*/ 2657460 w 3200420"/>
              <a:gd name="connsiteY1" fmla="*/ 287867 h 3488021"/>
              <a:gd name="connsiteX2" fmla="*/ 2657460 w 3200420"/>
              <a:gd name="connsiteY2" fmla="*/ 635000 h 3488021"/>
              <a:gd name="connsiteX3" fmla="*/ 2742127 w 3200420"/>
              <a:gd name="connsiteY3" fmla="*/ 965200 h 3488021"/>
              <a:gd name="connsiteX4" fmla="*/ 2699793 w 3200420"/>
              <a:gd name="connsiteY4" fmla="*/ 1320800 h 3488021"/>
              <a:gd name="connsiteX5" fmla="*/ 2589727 w 3200420"/>
              <a:gd name="connsiteY5" fmla="*/ 1608667 h 3488021"/>
              <a:gd name="connsiteX6" fmla="*/ 2759060 w 3200420"/>
              <a:gd name="connsiteY6" fmla="*/ 2548467 h 3488021"/>
              <a:gd name="connsiteX7" fmla="*/ 2869127 w 3200420"/>
              <a:gd name="connsiteY7" fmla="*/ 2463800 h 3488021"/>
              <a:gd name="connsiteX8" fmla="*/ 2860660 w 3200420"/>
              <a:gd name="connsiteY8" fmla="*/ 2726267 h 3488021"/>
              <a:gd name="connsiteX9" fmla="*/ 3038460 w 3200420"/>
              <a:gd name="connsiteY9" fmla="*/ 2514600 h 3488021"/>
              <a:gd name="connsiteX10" fmla="*/ 3004593 w 3200420"/>
              <a:gd name="connsiteY10" fmla="*/ 2794000 h 3488021"/>
              <a:gd name="connsiteX11" fmla="*/ 3199327 w 3200420"/>
              <a:gd name="connsiteY11" fmla="*/ 2582334 h 3488021"/>
              <a:gd name="connsiteX12" fmla="*/ 2902993 w 3200420"/>
              <a:gd name="connsiteY12" fmla="*/ 3158067 h 3488021"/>
              <a:gd name="connsiteX13" fmla="*/ 2809860 w 3200420"/>
              <a:gd name="connsiteY13" fmla="*/ 3361267 h 3488021"/>
              <a:gd name="connsiteX14" fmla="*/ 2581260 w 3200420"/>
              <a:gd name="connsiteY14" fmla="*/ 3471334 h 3488021"/>
              <a:gd name="connsiteX15" fmla="*/ 2318793 w 3200420"/>
              <a:gd name="connsiteY15" fmla="*/ 3479800 h 3488021"/>
              <a:gd name="connsiteX16" fmla="*/ 1522927 w 3200420"/>
              <a:gd name="connsiteY16" fmla="*/ 3395134 h 3488021"/>
              <a:gd name="connsiteX17" fmla="*/ 981060 w 3200420"/>
              <a:gd name="connsiteY17" fmla="*/ 3445934 h 3488021"/>
              <a:gd name="connsiteX18" fmla="*/ 743993 w 3200420"/>
              <a:gd name="connsiteY18" fmla="*/ 3445934 h 3488021"/>
              <a:gd name="connsiteX19" fmla="*/ 574660 w 3200420"/>
              <a:gd name="connsiteY19" fmla="*/ 3403600 h 3488021"/>
              <a:gd name="connsiteX20" fmla="*/ 7393 w 3200420"/>
              <a:gd name="connsiteY20" fmla="*/ 2641600 h 3488021"/>
              <a:gd name="connsiteX21" fmla="*/ 244460 w 3200420"/>
              <a:gd name="connsiteY21" fmla="*/ 2794000 h 3488021"/>
              <a:gd name="connsiteX22" fmla="*/ 142860 w 3200420"/>
              <a:gd name="connsiteY22" fmla="*/ 2506134 h 3488021"/>
              <a:gd name="connsiteX23" fmla="*/ 371460 w 3200420"/>
              <a:gd name="connsiteY23" fmla="*/ 2700867 h 3488021"/>
              <a:gd name="connsiteX24" fmla="*/ 244460 w 3200420"/>
              <a:gd name="connsiteY24" fmla="*/ 2396067 h 3488021"/>
              <a:gd name="connsiteX25" fmla="*/ 456127 w 3200420"/>
              <a:gd name="connsiteY25" fmla="*/ 2556934 h 3488021"/>
              <a:gd name="connsiteX26" fmla="*/ 583127 w 3200420"/>
              <a:gd name="connsiteY26" fmla="*/ 1625600 h 3488021"/>
              <a:gd name="connsiteX27" fmla="*/ 473060 w 3200420"/>
              <a:gd name="connsiteY27" fmla="*/ 1464734 h 3488021"/>
              <a:gd name="connsiteX28" fmla="*/ 388393 w 3200420"/>
              <a:gd name="connsiteY28" fmla="*/ 1185334 h 3488021"/>
              <a:gd name="connsiteX29" fmla="*/ 439193 w 3200420"/>
              <a:gd name="connsiteY29" fmla="*/ 965200 h 3488021"/>
              <a:gd name="connsiteX30" fmla="*/ 506927 w 3200420"/>
              <a:gd name="connsiteY30" fmla="*/ 660400 h 3488021"/>
              <a:gd name="connsiteX31" fmla="*/ 549260 w 3200420"/>
              <a:gd name="connsiteY31" fmla="*/ 355600 h 3488021"/>
              <a:gd name="connsiteX32" fmla="*/ 735527 w 3200420"/>
              <a:gd name="connsiteY32" fmla="*/ 33867 h 3488021"/>
              <a:gd name="connsiteX33" fmla="*/ 735527 w 3200420"/>
              <a:gd name="connsiteY33" fmla="*/ 33867 h 34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0420" h="3488021">
                <a:moveTo>
                  <a:pt x="2471193" y="0"/>
                </a:moveTo>
                <a:cubicBezTo>
                  <a:pt x="2548804" y="91017"/>
                  <a:pt x="2626416" y="182034"/>
                  <a:pt x="2657460" y="287867"/>
                </a:cubicBezTo>
                <a:cubicBezTo>
                  <a:pt x="2688504" y="393700"/>
                  <a:pt x="2643349" y="522111"/>
                  <a:pt x="2657460" y="635000"/>
                </a:cubicBezTo>
                <a:cubicBezTo>
                  <a:pt x="2671571" y="747889"/>
                  <a:pt x="2735072" y="850900"/>
                  <a:pt x="2742127" y="965200"/>
                </a:cubicBezTo>
                <a:cubicBezTo>
                  <a:pt x="2749183" y="1079500"/>
                  <a:pt x="2725193" y="1213556"/>
                  <a:pt x="2699793" y="1320800"/>
                </a:cubicBezTo>
                <a:cubicBezTo>
                  <a:pt x="2674393" y="1428044"/>
                  <a:pt x="2579849" y="1404056"/>
                  <a:pt x="2589727" y="1608667"/>
                </a:cubicBezTo>
                <a:cubicBezTo>
                  <a:pt x="2599605" y="1813278"/>
                  <a:pt x="2712493" y="2405945"/>
                  <a:pt x="2759060" y="2548467"/>
                </a:cubicBezTo>
                <a:cubicBezTo>
                  <a:pt x="2805627" y="2690989"/>
                  <a:pt x="2852194" y="2434167"/>
                  <a:pt x="2869127" y="2463800"/>
                </a:cubicBezTo>
                <a:cubicBezTo>
                  <a:pt x="2886060" y="2493433"/>
                  <a:pt x="2832438" y="2717800"/>
                  <a:pt x="2860660" y="2726267"/>
                </a:cubicBezTo>
                <a:cubicBezTo>
                  <a:pt x="2888882" y="2734734"/>
                  <a:pt x="3014471" y="2503311"/>
                  <a:pt x="3038460" y="2514600"/>
                </a:cubicBezTo>
                <a:cubicBezTo>
                  <a:pt x="3062449" y="2525889"/>
                  <a:pt x="2977782" y="2782711"/>
                  <a:pt x="3004593" y="2794000"/>
                </a:cubicBezTo>
                <a:cubicBezTo>
                  <a:pt x="3031404" y="2805289"/>
                  <a:pt x="3216260" y="2521656"/>
                  <a:pt x="3199327" y="2582334"/>
                </a:cubicBezTo>
                <a:cubicBezTo>
                  <a:pt x="3182394" y="2643012"/>
                  <a:pt x="2967904" y="3028245"/>
                  <a:pt x="2902993" y="3158067"/>
                </a:cubicBezTo>
                <a:cubicBezTo>
                  <a:pt x="2838082" y="3287889"/>
                  <a:pt x="2863482" y="3309056"/>
                  <a:pt x="2809860" y="3361267"/>
                </a:cubicBezTo>
                <a:cubicBezTo>
                  <a:pt x="2756238" y="3413478"/>
                  <a:pt x="2663105" y="3451578"/>
                  <a:pt x="2581260" y="3471334"/>
                </a:cubicBezTo>
                <a:cubicBezTo>
                  <a:pt x="2499415" y="3491090"/>
                  <a:pt x="2495182" y="3492500"/>
                  <a:pt x="2318793" y="3479800"/>
                </a:cubicBezTo>
                <a:cubicBezTo>
                  <a:pt x="2142404" y="3467100"/>
                  <a:pt x="1745882" y="3400778"/>
                  <a:pt x="1522927" y="3395134"/>
                </a:cubicBezTo>
                <a:cubicBezTo>
                  <a:pt x="1299972" y="3389490"/>
                  <a:pt x="1110882" y="3437467"/>
                  <a:pt x="981060" y="3445934"/>
                </a:cubicBezTo>
                <a:cubicBezTo>
                  <a:pt x="851238" y="3454401"/>
                  <a:pt x="811726" y="3452990"/>
                  <a:pt x="743993" y="3445934"/>
                </a:cubicBezTo>
                <a:cubicBezTo>
                  <a:pt x="676260" y="3438878"/>
                  <a:pt x="697427" y="3537656"/>
                  <a:pt x="574660" y="3403600"/>
                </a:cubicBezTo>
                <a:cubicBezTo>
                  <a:pt x="451893" y="3269544"/>
                  <a:pt x="62426" y="2743200"/>
                  <a:pt x="7393" y="2641600"/>
                </a:cubicBezTo>
                <a:cubicBezTo>
                  <a:pt x="-47640" y="2540000"/>
                  <a:pt x="221882" y="2816578"/>
                  <a:pt x="244460" y="2794000"/>
                </a:cubicBezTo>
                <a:cubicBezTo>
                  <a:pt x="267038" y="2771422"/>
                  <a:pt x="121693" y="2521656"/>
                  <a:pt x="142860" y="2506134"/>
                </a:cubicBezTo>
                <a:cubicBezTo>
                  <a:pt x="164027" y="2490612"/>
                  <a:pt x="354527" y="2719211"/>
                  <a:pt x="371460" y="2700867"/>
                </a:cubicBezTo>
                <a:cubicBezTo>
                  <a:pt x="388393" y="2682523"/>
                  <a:pt x="230349" y="2420056"/>
                  <a:pt x="244460" y="2396067"/>
                </a:cubicBezTo>
                <a:cubicBezTo>
                  <a:pt x="258571" y="2372078"/>
                  <a:pt x="399683" y="2685345"/>
                  <a:pt x="456127" y="2556934"/>
                </a:cubicBezTo>
                <a:cubicBezTo>
                  <a:pt x="512571" y="2428523"/>
                  <a:pt x="580305" y="1807633"/>
                  <a:pt x="583127" y="1625600"/>
                </a:cubicBezTo>
                <a:cubicBezTo>
                  <a:pt x="585949" y="1443567"/>
                  <a:pt x="505516" y="1538112"/>
                  <a:pt x="473060" y="1464734"/>
                </a:cubicBezTo>
                <a:cubicBezTo>
                  <a:pt x="440604" y="1391356"/>
                  <a:pt x="394037" y="1268590"/>
                  <a:pt x="388393" y="1185334"/>
                </a:cubicBezTo>
                <a:cubicBezTo>
                  <a:pt x="382749" y="1102078"/>
                  <a:pt x="419437" y="1052689"/>
                  <a:pt x="439193" y="965200"/>
                </a:cubicBezTo>
                <a:cubicBezTo>
                  <a:pt x="458949" y="877711"/>
                  <a:pt x="488583" y="762000"/>
                  <a:pt x="506927" y="660400"/>
                </a:cubicBezTo>
                <a:cubicBezTo>
                  <a:pt x="525271" y="558800"/>
                  <a:pt x="511160" y="460022"/>
                  <a:pt x="549260" y="355600"/>
                </a:cubicBezTo>
                <a:cubicBezTo>
                  <a:pt x="587360" y="251178"/>
                  <a:pt x="735527" y="33867"/>
                  <a:pt x="735527" y="33867"/>
                </a:cubicBezTo>
                <a:lnTo>
                  <a:pt x="735527" y="33867"/>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79" name="Group 78"/>
          <p:cNvGrpSpPr/>
          <p:nvPr/>
        </p:nvGrpSpPr>
        <p:grpSpPr>
          <a:xfrm>
            <a:off x="2828903" y="1792985"/>
            <a:ext cx="2735153" cy="2097227"/>
            <a:chOff x="4206541" y="2804115"/>
            <a:chExt cx="3646871" cy="2796302"/>
          </a:xfrm>
        </p:grpSpPr>
        <p:sp>
          <p:nvSpPr>
            <p:cNvPr id="64" name="Oval 63"/>
            <p:cNvSpPr/>
            <p:nvPr/>
          </p:nvSpPr>
          <p:spPr>
            <a:xfrm>
              <a:off x="4206541" y="290412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8" name="Group 77"/>
            <p:cNvGrpSpPr/>
            <p:nvPr/>
          </p:nvGrpSpPr>
          <p:grpSpPr>
            <a:xfrm>
              <a:off x="4340923" y="2804115"/>
              <a:ext cx="3512489" cy="2796302"/>
              <a:chOff x="4340923" y="2804115"/>
              <a:chExt cx="3512489" cy="2796302"/>
            </a:xfrm>
          </p:grpSpPr>
          <p:sp>
            <p:nvSpPr>
              <p:cNvPr id="65" name="Oval 64"/>
              <p:cNvSpPr/>
              <p:nvPr/>
            </p:nvSpPr>
            <p:spPr>
              <a:xfrm>
                <a:off x="4340923" y="3807890"/>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p:cNvSpPr/>
              <p:nvPr/>
            </p:nvSpPr>
            <p:spPr>
              <a:xfrm>
                <a:off x="5363103" y="498401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p:cNvSpPr/>
              <p:nvPr/>
            </p:nvSpPr>
            <p:spPr>
              <a:xfrm>
                <a:off x="6306914" y="54386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p:cNvSpPr/>
              <p:nvPr/>
            </p:nvSpPr>
            <p:spPr>
              <a:xfrm>
                <a:off x="5463115" y="5500404"/>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p:cNvSpPr/>
              <p:nvPr/>
            </p:nvSpPr>
            <p:spPr>
              <a:xfrm>
                <a:off x="6607805" y="480256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p:cNvSpPr/>
              <p:nvPr/>
            </p:nvSpPr>
            <p:spPr>
              <a:xfrm>
                <a:off x="7165953" y="42953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p:cNvSpPr/>
              <p:nvPr/>
            </p:nvSpPr>
            <p:spPr>
              <a:xfrm>
                <a:off x="7315587" y="3646959"/>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p:cNvSpPr/>
              <p:nvPr/>
            </p:nvSpPr>
            <p:spPr>
              <a:xfrm>
                <a:off x="7706246" y="3388696"/>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p:cNvSpPr/>
              <p:nvPr/>
            </p:nvSpPr>
            <p:spPr>
              <a:xfrm>
                <a:off x="4715412" y="450838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p:cNvSpPr/>
              <p:nvPr/>
            </p:nvSpPr>
            <p:spPr>
              <a:xfrm>
                <a:off x="7753400" y="280411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p:cNvSpPr/>
              <p:nvPr/>
            </p:nvSpPr>
            <p:spPr>
              <a:xfrm>
                <a:off x="6976382" y="538285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p:cNvSpPr/>
              <p:nvPr/>
            </p:nvSpPr>
            <p:spPr>
              <a:xfrm>
                <a:off x="4740370" y="533285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p:cNvSpPr/>
              <p:nvPr/>
            </p:nvSpPr>
            <p:spPr>
              <a:xfrm>
                <a:off x="4397799" y="449595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mc:AlternateContent xmlns:mc="http://schemas.openxmlformats.org/markup-compatibility/2006" xmlns:a14="http://schemas.microsoft.com/office/drawing/2010/main">
        <mc:Choice Requires="a14">
          <p:sp>
            <p:nvSpPr>
              <p:cNvPr id="80" name="TextBox 79"/>
              <p:cNvSpPr txBox="1"/>
              <p:nvPr/>
            </p:nvSpPr>
            <p:spPr>
              <a:xfrm>
                <a:off x="6294746" y="1764513"/>
                <a:ext cx="24398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0" name="TextBox 79"/>
              <p:cNvSpPr txBox="1">
                <a:spLocks noRot="1" noChangeAspect="1" noMove="1" noResize="1" noEditPoints="1" noAdjustHandles="1" noChangeArrowheads="1" noChangeShapeType="1" noTextEdit="1"/>
              </p:cNvSpPr>
              <p:nvPr/>
            </p:nvSpPr>
            <p:spPr>
              <a:xfrm>
                <a:off x="6294746" y="1764513"/>
                <a:ext cx="2439866" cy="461665"/>
              </a:xfrm>
              <a:prstGeom prst="rect">
                <a:avLst/>
              </a:prstGeom>
              <a:blipFill>
                <a:blip r:embed="rId5"/>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5989617" y="2107236"/>
                <a:ext cx="27449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𝑋</m:t>
                          </m:r>
                        </m:e>
                        <m:sup>
                          <m:r>
                            <a:rPr lang="en-US" sz="2400" i="1">
                              <a:latin typeface="Cambria Math" charset="0"/>
                              <a:ea typeface="Cambria Math" charset="0"/>
                              <a:cs typeface="Cambria Math" charset="0"/>
                            </a:rPr>
                            <m:t>2</m:t>
                          </m:r>
                        </m:sup>
                      </m:sSup>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𝛾</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5989617" y="2107236"/>
                <a:ext cx="2744995" cy="461665"/>
              </a:xfrm>
              <a:prstGeom prst="rect">
                <a:avLst/>
              </a:prstGeom>
              <a:blipFill>
                <a:blip r:embed="rId6"/>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5951498" y="2491166"/>
                <a:ext cx="2866346" cy="5759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charset="0"/>
                        </a:rPr>
                        <m:t>𝑌</m:t>
                      </m:r>
                      <m:r>
                        <a:rPr lang="en-US" sz="1200" i="1">
                          <a:latin typeface="Cambria Math" charset="0"/>
                        </a:rPr>
                        <m:t>=</m:t>
                      </m:r>
                      <m:r>
                        <a:rPr lang="en-US" sz="1200" i="1">
                          <a:latin typeface="Cambria Math" charset="0"/>
                          <a:ea typeface="Cambria Math" charset="0"/>
                          <a:cs typeface="Cambria Math" charset="0"/>
                        </a:rPr>
                        <m:t>𝛽</m:t>
                      </m:r>
                      <m:sSup>
                        <m:sSupPr>
                          <m:ctrlPr>
                            <a:rPr lang="en-US"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𝑋</m:t>
                          </m:r>
                        </m:e>
                        <m:sup>
                          <m:r>
                            <a:rPr lang="en-US" sz="1200" i="1">
                              <a:latin typeface="Cambria Math" charset="0"/>
                              <a:ea typeface="Cambria Math" charset="0"/>
                              <a:cs typeface="Cambria Math" charset="0"/>
                            </a:rPr>
                            <m:t>2</m:t>
                          </m:r>
                        </m:sup>
                      </m:s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𝛾</m:t>
                      </m:r>
                      <m:r>
                        <a:rPr lang="en-US" sz="1200" i="1">
                          <a:latin typeface="Cambria Math" charset="0"/>
                          <a:ea typeface="Cambria Math" charset="0"/>
                          <a:cs typeface="Cambria Math" charset="0"/>
                        </a:rPr>
                        <m:t>𝑋</m:t>
                      </m:r>
                      <m:r>
                        <a:rPr lang="en-US" sz="1200" i="1">
                          <a:latin typeface="Cambria Math" charset="0"/>
                          <a:ea typeface="Cambria Math" charset="0"/>
                          <a:cs typeface="Cambria Math" charset="0"/>
                        </a:rPr>
                        <m:t>+</m:t>
                      </m:r>
                      <m:f>
                        <m:fPr>
                          <m:ctrlPr>
                            <a:rPr lang="bg-BG" sz="1200" i="1">
                              <a:latin typeface="Cambria Math" panose="02040503050406030204" pitchFamily="18" charset="0"/>
                              <a:ea typeface="Cambria Math" charset="0"/>
                              <a:cs typeface="Cambria Math" charset="0"/>
                            </a:rPr>
                          </m:ctrlPr>
                        </m:fPr>
                        <m:num>
                          <m:r>
                            <a:rPr lang="en-US" sz="1200" i="1">
                              <a:latin typeface="Cambria Math" charset="0"/>
                              <a:ea typeface="Cambria Math" charset="0"/>
                              <a:cs typeface="Cambria Math" charset="0"/>
                            </a:rPr>
                            <m:t>𝜉</m:t>
                          </m:r>
                          <m:func>
                            <m:funcPr>
                              <m:ctrlPr>
                                <a:rPr lang="en-US" sz="1200" i="1">
                                  <a:latin typeface="Cambria Math" panose="02040503050406030204" pitchFamily="18" charset="0"/>
                                  <a:ea typeface="Cambria Math" charset="0"/>
                                  <a:cs typeface="Cambria Math" charset="0"/>
                                </a:rPr>
                              </m:ctrlPr>
                            </m:funcPr>
                            <m:fName>
                              <m:r>
                                <m:rPr>
                                  <m:sty m:val="p"/>
                                </m:rPr>
                                <a:rPr lang="en-US" sz="1200">
                                  <a:latin typeface="Cambria Math" charset="0"/>
                                  <a:ea typeface="Cambria Math" charset="0"/>
                                  <a:cs typeface="Cambria Math" charset="0"/>
                                </a:rPr>
                                <m:t>sin</m:t>
                              </m:r>
                            </m:fName>
                            <m:e>
                              <m:d>
                                <m:dPr>
                                  <m:ctrlPr>
                                    <a:rPr lang="en-US" sz="1200" i="1">
                                      <a:latin typeface="Cambria Math" panose="02040503050406030204" pitchFamily="18" charset="0"/>
                                      <a:ea typeface="Cambria Math" charset="0"/>
                                      <a:cs typeface="Cambria Math" charset="0"/>
                                    </a:rPr>
                                  </m:ctrlPr>
                                </m:dPr>
                                <m:e>
                                  <m:r>
                                    <a:rPr lang="en-US" sz="1200" i="1">
                                      <a:latin typeface="Cambria Math" charset="0"/>
                                      <a:ea typeface="Cambria Math" charset="0"/>
                                      <a:cs typeface="Cambria Math" charset="0"/>
                                    </a:rPr>
                                    <m:t>𝜏</m:t>
                                  </m:r>
                                  <m:d>
                                    <m:dPr>
                                      <m:ctrlPr>
                                        <a:rPr lang="en-US" sz="1200" i="1">
                                          <a:latin typeface="Cambria Math" panose="02040503050406030204" pitchFamily="18" charset="0"/>
                                          <a:ea typeface="Cambria Math" charset="0"/>
                                          <a:cs typeface="Cambria Math" charset="0"/>
                                        </a:rPr>
                                      </m:ctrlPr>
                                    </m:dPr>
                                    <m:e>
                                      <m:rad>
                                        <m:radPr>
                                          <m:degHide m:val="on"/>
                                          <m:ctrlPr>
                                            <a:rPr lang="en-US" sz="1200" i="1">
                                              <a:latin typeface="Cambria Math" panose="02040503050406030204" pitchFamily="18" charset="0"/>
                                              <a:ea typeface="Cambria Math" charset="0"/>
                                              <a:cs typeface="Cambria Math" charset="0"/>
                                            </a:rPr>
                                          </m:ctrlPr>
                                        </m:radPr>
                                        <m:deg/>
                                        <m:e>
                                          <m:r>
                                            <a:rPr lang="en-US" sz="1200" i="1">
                                              <a:latin typeface="Cambria Math" charset="0"/>
                                              <a:ea typeface="Cambria Math" charset="0"/>
                                              <a:cs typeface="Cambria Math" charset="0"/>
                                            </a:rPr>
                                            <m:t>𝑋</m:t>
                                          </m:r>
                                        </m:e>
                                      </m:rad>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𝜑</m:t>
                                      </m:r>
                                    </m:e>
                                  </m:d>
                                </m:e>
                              </m:d>
                            </m:e>
                          </m:func>
                        </m:num>
                        <m:den>
                          <m:rad>
                            <m:radPr>
                              <m:ctrlPr>
                                <a:rPr lang="uk-UA" sz="1200" i="1">
                                  <a:latin typeface="Cambria Math" panose="02040503050406030204" pitchFamily="18" charset="0"/>
                                  <a:ea typeface="Cambria Math" charset="0"/>
                                  <a:cs typeface="Cambria Math" charset="0"/>
                                </a:rPr>
                              </m:ctrlPr>
                            </m:radPr>
                            <m:deg>
                              <m:r>
                                <m:rPr>
                                  <m:brk m:alnAt="7"/>
                                </m:rPr>
                                <a:rPr lang="en-US" sz="1200" i="1">
                                  <a:latin typeface="Cambria Math" charset="0"/>
                                  <a:ea typeface="Cambria Math" charset="0"/>
                                  <a:cs typeface="Cambria Math" charset="0"/>
                                </a:rPr>
                                <m:t>3</m:t>
                              </m:r>
                            </m:deg>
                            <m:e>
                              <m:sSup>
                                <m:sSupPr>
                                  <m:ctrlPr>
                                    <a:rPr lang="uk-UA"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𝑒</m:t>
                                  </m:r>
                                </m:e>
                                <m: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𝜔</m:t>
                                  </m:r>
                                  <m:r>
                                    <a:rPr lang="en-US" sz="1200" i="1">
                                      <a:latin typeface="Cambria Math" charset="0"/>
                                      <a:ea typeface="Cambria Math" charset="0"/>
                                      <a:cs typeface="Cambria Math" charset="0"/>
                                    </a:rPr>
                                    <m:t>𝑋</m:t>
                                  </m:r>
                                </m:sup>
                              </m:sSup>
                            </m:e>
                          </m:rad>
                        </m:den>
                      </m:f>
                      <m:r>
                        <a:rPr lang="en-US" sz="1200" i="1">
                          <a:latin typeface="Cambria Math" charset="0"/>
                          <a:ea typeface="Cambria Math" charset="0"/>
                          <a:cs typeface="Cambria Math" charset="0"/>
                        </a:rPr>
                        <m:t> +</m:t>
                      </m:r>
                      <m:r>
                        <a:rPr lang="en-US" sz="1200" i="1">
                          <a:latin typeface="Cambria Math" charset="0"/>
                          <a:ea typeface="Cambria Math" charset="0"/>
                          <a:cs typeface="Cambria Math" charset="0"/>
                        </a:rPr>
                        <m:t>𝛼</m:t>
                      </m:r>
                    </m:oMath>
                  </m:oMathPara>
                </a14:m>
                <a:endParaRPr lang="en-US" sz="1200" dirty="0"/>
              </a:p>
            </p:txBody>
          </p:sp>
        </mc:Choice>
        <mc:Fallback xmlns="">
          <p:sp>
            <p:nvSpPr>
              <p:cNvPr id="82" name="TextBox 81"/>
              <p:cNvSpPr txBox="1">
                <a:spLocks noRot="1" noChangeAspect="1" noMove="1" noResize="1" noEditPoints="1" noAdjustHandles="1" noChangeArrowheads="1" noChangeShapeType="1" noTextEdit="1"/>
              </p:cNvSpPr>
              <p:nvPr/>
            </p:nvSpPr>
            <p:spPr>
              <a:xfrm>
                <a:off x="5951498" y="2491166"/>
                <a:ext cx="2866346" cy="57599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465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80" grpId="0"/>
      <p:bldP spid="80" grpId="1"/>
      <p:bldP spid="81" grpId="0"/>
      <p:bldP spid="81" grpId="1"/>
      <p:bldP spid="8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sp>
        <p:nvSpPr>
          <p:cNvPr id="3" name="Google Shape;743;p29">
            <a:extLst>
              <a:ext uri="{FF2B5EF4-FFF2-40B4-BE49-F238E27FC236}">
                <a16:creationId xmlns:a16="http://schemas.microsoft.com/office/drawing/2014/main" id="{46F724D1-9435-D84E-A157-E744C9561D92}"/>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Supervised machine learning algorithm that learns to classify two classes of data (can be generalized to multi class problems) given a bunch of examples of each class</a:t>
            </a:r>
          </a:p>
        </p:txBody>
      </p:sp>
    </p:spTree>
    <p:extLst>
      <p:ext uri="{BB962C8B-B14F-4D97-AF65-F5344CB8AC3E}">
        <p14:creationId xmlns:p14="http://schemas.microsoft.com/office/powerpoint/2010/main" val="29546498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sp>
        <p:nvSpPr>
          <p:cNvPr id="3" name="Google Shape;743;p29">
            <a:extLst>
              <a:ext uri="{FF2B5EF4-FFF2-40B4-BE49-F238E27FC236}">
                <a16:creationId xmlns:a16="http://schemas.microsoft.com/office/drawing/2014/main" id="{46F724D1-9435-D84E-A157-E744C9561D92}"/>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It works using </a:t>
            </a:r>
            <a:r>
              <a:rPr lang="en-US" sz="2400" b="1" dirty="0"/>
              <a:t>support vectors </a:t>
            </a:r>
            <a:r>
              <a:rPr lang="en-US" sz="2400" dirty="0"/>
              <a:t>that help create a decision boundary (i.e., a hyperplane) along your multidimensional feature space to classify your inputs.</a:t>
            </a:r>
          </a:p>
          <a:p>
            <a:pPr algn="l">
              <a:lnSpc>
                <a:spcPct val="150000"/>
              </a:lnSpc>
            </a:pPr>
            <a:r>
              <a:rPr lang="en-US" sz="2400" dirty="0"/>
              <a:t>Support vectors are cases that are very close to the decision boundary (i.e., ambiguous cases) </a:t>
            </a:r>
          </a:p>
        </p:txBody>
      </p:sp>
    </p:spTree>
    <p:extLst>
      <p:ext uri="{BB962C8B-B14F-4D97-AF65-F5344CB8AC3E}">
        <p14:creationId xmlns:p14="http://schemas.microsoft.com/office/powerpoint/2010/main" val="88861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 computers learn?</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t>supervised</a:t>
            </a:r>
            <a:r>
              <a:rPr lang="en-US" sz="2400" dirty="0"/>
              <a:t> learning takes place when computers/ algorithms are fed examples of data to learn from</a:t>
            </a:r>
          </a:p>
          <a:p>
            <a:pPr algn="l">
              <a:lnSpc>
                <a:spcPct val="150000"/>
              </a:lnSpc>
            </a:pPr>
            <a:r>
              <a:rPr lang="en-US" sz="2400" dirty="0"/>
              <a:t>Much like when you were a little kid, you were taught the alphabet with examples of words that start with each letter</a:t>
            </a:r>
          </a:p>
          <a:p>
            <a:pPr algn="l">
              <a:lnSpc>
                <a:spcPct val="150000"/>
              </a:lnSpc>
            </a:pPr>
            <a:r>
              <a:rPr lang="en-US" sz="2400" dirty="0"/>
              <a:t>Examples include regressions and SVM</a:t>
            </a:r>
          </a:p>
          <a:p>
            <a:pPr algn="l">
              <a:lnSpc>
                <a:spcPct val="150000"/>
              </a:lnSpc>
            </a:pPr>
            <a:endParaRPr lang="en-US" sz="2400" dirty="0"/>
          </a:p>
        </p:txBody>
      </p:sp>
    </p:spTree>
    <p:extLst>
      <p:ext uri="{BB962C8B-B14F-4D97-AF65-F5344CB8AC3E}">
        <p14:creationId xmlns:p14="http://schemas.microsoft.com/office/powerpoint/2010/main" val="35426900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7057977" y="1575770"/>
            <a:ext cx="1625645" cy="1080000"/>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6512867" y="2957393"/>
            <a:ext cx="1090221" cy="1080000"/>
          </a:xfrm>
          <a:prstGeom prst="rect">
            <a:avLst/>
          </a:prstGeom>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4"/>
          <a:srcRect l="11971" r="25925"/>
          <a:stretch/>
        </p:blipFill>
        <p:spPr>
          <a:xfrm>
            <a:off x="1607962" y="1139897"/>
            <a:ext cx="1192685" cy="1080000"/>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5"/>
          <a:srcRect l="12085" r="30260"/>
          <a:stretch/>
        </p:blipFill>
        <p:spPr>
          <a:xfrm>
            <a:off x="1100091" y="2440155"/>
            <a:ext cx="1295140" cy="1080000"/>
          </a:xfrm>
          <a:prstGeom prst="rect">
            <a:avLst/>
          </a:prstGeom>
        </p:spPr>
      </p:pic>
    </p:spTree>
    <p:extLst>
      <p:ext uri="{BB962C8B-B14F-4D97-AF65-F5344CB8AC3E}">
        <p14:creationId xmlns:p14="http://schemas.microsoft.com/office/powerpoint/2010/main" val="3146547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7057977" y="1575770"/>
            <a:ext cx="1625645" cy="1080000"/>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6512867" y="2957393"/>
            <a:ext cx="1090221" cy="1080000"/>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3613640" y="1519328"/>
            <a:ext cx="1295139" cy="1080000"/>
          </a:xfrm>
          <a:prstGeom prst="rect">
            <a:avLst/>
          </a:prstGeom>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5571448" y="1710908"/>
            <a:ext cx="721406" cy="1080000"/>
          </a:xfrm>
          <a:prstGeom prst="rect">
            <a:avLst/>
          </a:prstGeom>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3759353" y="3177651"/>
            <a:ext cx="1625294" cy="1080000"/>
          </a:xfrm>
          <a:prstGeom prst="rect">
            <a:avLst/>
          </a:prstGeom>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607962" y="1139897"/>
            <a:ext cx="1192685" cy="1080000"/>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100091" y="2440155"/>
            <a:ext cx="1295140" cy="1080000"/>
          </a:xfrm>
          <a:prstGeom prst="rect">
            <a:avLst/>
          </a:prstGeom>
        </p:spPr>
      </p:pic>
    </p:spTree>
    <p:extLst>
      <p:ext uri="{BB962C8B-B14F-4D97-AF65-F5344CB8AC3E}">
        <p14:creationId xmlns:p14="http://schemas.microsoft.com/office/powerpoint/2010/main" val="33750259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7057977" y="1575770"/>
            <a:ext cx="1625645" cy="1080000"/>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6512867" y="2957393"/>
            <a:ext cx="1090221" cy="1080000"/>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3613640" y="1519328"/>
            <a:ext cx="1295139" cy="1080000"/>
          </a:xfrm>
          <a:prstGeom prst="rect">
            <a:avLst/>
          </a:prstGeom>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5571448" y="1710908"/>
            <a:ext cx="721406" cy="1080000"/>
          </a:xfrm>
          <a:prstGeom prst="rect">
            <a:avLst/>
          </a:prstGeom>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3759353" y="3177651"/>
            <a:ext cx="1625294" cy="1080000"/>
          </a:xfrm>
          <a:prstGeom prst="rect">
            <a:avLst/>
          </a:prstGeom>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607962" y="1139897"/>
            <a:ext cx="1192685" cy="1080000"/>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100091" y="2440155"/>
            <a:ext cx="1295140" cy="108000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flipV="1">
            <a:off x="1041621" y="485030"/>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252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7057977" y="1575770"/>
            <a:ext cx="1625645" cy="1080000"/>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6512867" y="2957393"/>
            <a:ext cx="1090221" cy="1080000"/>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3565770" y="1447522"/>
            <a:ext cx="1295139" cy="1080000"/>
          </a:xfrm>
          <a:prstGeom prst="ellipse">
            <a:avLst/>
          </a:prstGeom>
          <a:ln>
            <a:noFill/>
          </a:ln>
          <a:effectLst>
            <a:softEdge rad="112500"/>
          </a:effectLst>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5571448" y="1710908"/>
            <a:ext cx="721406" cy="1080000"/>
          </a:xfrm>
          <a:prstGeom prst="ellipse">
            <a:avLst/>
          </a:prstGeom>
          <a:ln>
            <a:noFill/>
          </a:ln>
          <a:effectLst>
            <a:softEdge rad="112500"/>
          </a:effectLst>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3759353" y="3177651"/>
            <a:ext cx="1625294" cy="1080000"/>
          </a:xfrm>
          <a:prstGeom prst="ellipse">
            <a:avLst/>
          </a:prstGeom>
          <a:ln>
            <a:noFill/>
          </a:ln>
          <a:effectLst>
            <a:softEdge rad="112500"/>
          </a:effectLst>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607962" y="1139897"/>
            <a:ext cx="1192685" cy="1080000"/>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100091" y="2440155"/>
            <a:ext cx="1295140" cy="108000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flipV="1">
            <a:off x="1041621" y="485030"/>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885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8067438" y="3111750"/>
            <a:ext cx="616184" cy="409363"/>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7430510" y="3717651"/>
            <a:ext cx="440289" cy="436161"/>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2707679" y="1000820"/>
            <a:ext cx="1295139" cy="1080000"/>
          </a:xfrm>
          <a:prstGeom prst="ellipse">
            <a:avLst/>
          </a:prstGeom>
          <a:ln>
            <a:noFill/>
          </a:ln>
          <a:effectLst>
            <a:softEdge rad="112500"/>
          </a:effectLst>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6274042" y="2115736"/>
            <a:ext cx="721406" cy="1080000"/>
          </a:xfrm>
          <a:prstGeom prst="ellipse">
            <a:avLst/>
          </a:prstGeom>
          <a:ln>
            <a:noFill/>
          </a:ln>
          <a:effectLst>
            <a:softEdge rad="112500"/>
          </a:effectLst>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4288829" y="3299135"/>
            <a:ext cx="1625294" cy="1080000"/>
          </a:xfrm>
          <a:prstGeom prst="ellipse">
            <a:avLst/>
          </a:prstGeom>
          <a:ln>
            <a:noFill/>
          </a:ln>
          <a:effectLst>
            <a:softEdge rad="112500"/>
          </a:effectLst>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072825" y="831041"/>
            <a:ext cx="569403" cy="515606"/>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088056" y="1540820"/>
            <a:ext cx="721406" cy="60157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rot="18204429" flipV="1">
            <a:off x="874643" y="516835"/>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02B3BA-884A-BC4B-8FB9-A6CA0D47C6C5}"/>
              </a:ext>
            </a:extLst>
          </p:cNvPr>
          <p:cNvSpPr/>
          <p:nvPr/>
        </p:nvSpPr>
        <p:spPr>
          <a:xfrm rot="16198312">
            <a:off x="410971" y="2356068"/>
            <a:ext cx="7451993" cy="567546"/>
          </a:xfrm>
          <a:prstGeom prst="rect">
            <a:avLst/>
          </a:prstGeom>
          <a:solidFill>
            <a:srgbClr val="FAEA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2664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8067438" y="3111750"/>
            <a:ext cx="616184" cy="409363"/>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7430510" y="3717651"/>
            <a:ext cx="440289" cy="436161"/>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2707679" y="1000820"/>
            <a:ext cx="1295139" cy="1080000"/>
          </a:xfrm>
          <a:prstGeom prst="ellipse">
            <a:avLst/>
          </a:prstGeom>
          <a:ln>
            <a:noFill/>
          </a:ln>
          <a:effectLst>
            <a:softEdge rad="112500"/>
          </a:effectLst>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6274042" y="2115736"/>
            <a:ext cx="721406" cy="1080000"/>
          </a:xfrm>
          <a:prstGeom prst="ellipse">
            <a:avLst/>
          </a:prstGeom>
          <a:ln>
            <a:noFill/>
          </a:ln>
          <a:effectLst>
            <a:softEdge rad="112500"/>
          </a:effectLst>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4288829" y="3299135"/>
            <a:ext cx="1625294" cy="1080000"/>
          </a:xfrm>
          <a:prstGeom prst="ellipse">
            <a:avLst/>
          </a:prstGeom>
          <a:ln>
            <a:noFill/>
          </a:ln>
          <a:effectLst>
            <a:softEdge rad="112500"/>
          </a:effectLst>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072825" y="831041"/>
            <a:ext cx="569403" cy="515606"/>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088056" y="1540820"/>
            <a:ext cx="721406" cy="60157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flipV="1">
            <a:off x="1041621" y="485030"/>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02B3BA-884A-BC4B-8FB9-A6CA0D47C6C5}"/>
              </a:ext>
            </a:extLst>
          </p:cNvPr>
          <p:cNvSpPr/>
          <p:nvPr/>
        </p:nvSpPr>
        <p:spPr>
          <a:xfrm rot="19593883">
            <a:off x="531355" y="1686892"/>
            <a:ext cx="7451993" cy="1842337"/>
          </a:xfrm>
          <a:prstGeom prst="rect">
            <a:avLst/>
          </a:prstGeom>
          <a:solidFill>
            <a:srgbClr val="FAEA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7875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8067438" y="3111750"/>
            <a:ext cx="616184" cy="409363"/>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7430510" y="3717651"/>
            <a:ext cx="440289" cy="436161"/>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2707679" y="1000820"/>
            <a:ext cx="1295139" cy="1080000"/>
          </a:xfrm>
          <a:prstGeom prst="ellipse">
            <a:avLst/>
          </a:prstGeom>
          <a:ln>
            <a:noFill/>
          </a:ln>
          <a:effectLst>
            <a:softEdge rad="112500"/>
          </a:effectLst>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6274042" y="2115736"/>
            <a:ext cx="721406" cy="1080000"/>
          </a:xfrm>
          <a:prstGeom prst="ellipse">
            <a:avLst/>
          </a:prstGeom>
          <a:ln>
            <a:noFill/>
          </a:ln>
          <a:effectLst>
            <a:softEdge rad="112500"/>
          </a:effectLst>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4288829" y="3299135"/>
            <a:ext cx="1625294" cy="1080000"/>
          </a:xfrm>
          <a:prstGeom prst="ellipse">
            <a:avLst/>
          </a:prstGeom>
          <a:ln>
            <a:noFill/>
          </a:ln>
          <a:effectLst>
            <a:softEdge rad="112500"/>
          </a:effectLst>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072825" y="831041"/>
            <a:ext cx="569403" cy="515606"/>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088056" y="1540820"/>
            <a:ext cx="721406" cy="60157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flipV="1">
            <a:off x="1041621" y="485030"/>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02B3BA-884A-BC4B-8FB9-A6CA0D47C6C5}"/>
              </a:ext>
            </a:extLst>
          </p:cNvPr>
          <p:cNvSpPr/>
          <p:nvPr/>
        </p:nvSpPr>
        <p:spPr>
          <a:xfrm rot="19593883">
            <a:off x="531355" y="1686892"/>
            <a:ext cx="7451993" cy="1842337"/>
          </a:xfrm>
          <a:prstGeom prst="rect">
            <a:avLst/>
          </a:prstGeom>
          <a:solidFill>
            <a:srgbClr val="FAEA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0C4E8BF-9963-0042-AB9A-A255615EC02D}"/>
              </a:ext>
            </a:extLst>
          </p:cNvPr>
          <p:cNvSpPr txBox="1"/>
          <p:nvPr/>
        </p:nvSpPr>
        <p:spPr>
          <a:xfrm>
            <a:off x="1357526" y="1859962"/>
            <a:ext cx="5981222" cy="1384995"/>
          </a:xfrm>
          <a:prstGeom prst="rect">
            <a:avLst/>
          </a:prstGeom>
          <a:solidFill>
            <a:srgbClr val="FF2F92">
              <a:alpha val="69804"/>
            </a:srgbClr>
          </a:solidFill>
        </p:spPr>
        <p:txBody>
          <a:bodyPr wrap="square" rtlCol="0">
            <a:spAutoFit/>
          </a:bodyPr>
          <a:lstStyle/>
          <a:p>
            <a:pPr algn="ctr"/>
            <a:r>
              <a:rPr lang="en-US" sz="2800" dirty="0"/>
              <a:t>SVM tries to find a hyperplane such that it leaves the widest lane between the edge examples </a:t>
            </a:r>
          </a:p>
        </p:txBody>
      </p:sp>
    </p:spTree>
    <p:extLst>
      <p:ext uri="{BB962C8B-B14F-4D97-AF65-F5344CB8AC3E}">
        <p14:creationId xmlns:p14="http://schemas.microsoft.com/office/powerpoint/2010/main" val="4206133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 computers learn?</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t>Unsupervised</a:t>
            </a:r>
            <a:r>
              <a:rPr lang="en-US" sz="2400" dirty="0"/>
              <a:t> learning takes place when computers/ algorithms learn without examples, but through trial and error without the need of labels</a:t>
            </a:r>
          </a:p>
          <a:p>
            <a:pPr algn="l">
              <a:lnSpc>
                <a:spcPct val="150000"/>
              </a:lnSpc>
            </a:pPr>
            <a:r>
              <a:rPr lang="en-US" sz="2400" dirty="0"/>
              <a:t>Much like when you learned how to ride a bike</a:t>
            </a:r>
          </a:p>
          <a:p>
            <a:pPr algn="l">
              <a:lnSpc>
                <a:spcPct val="150000"/>
              </a:lnSpc>
            </a:pPr>
            <a:r>
              <a:rPr lang="en-US" sz="2400" dirty="0"/>
              <a:t>Examples include k-means (see class on clustering)</a:t>
            </a:r>
          </a:p>
        </p:txBody>
      </p:sp>
    </p:spTree>
    <p:extLst>
      <p:ext uri="{BB962C8B-B14F-4D97-AF65-F5344CB8AC3E}">
        <p14:creationId xmlns:p14="http://schemas.microsoft.com/office/powerpoint/2010/main" val="1444614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20328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 regression ?</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558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75943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 put it simply a regression is a set of statistical tools used to describe and quantify the relationship between dependent and independent variables </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020466"/>
      </p:ext>
    </p:extLst>
  </p:cSld>
  <p:clrMapOvr>
    <a:masterClrMapping/>
  </p:clrMapOvr>
</p:sld>
</file>

<file path=ppt/theme/theme1.xml><?xml version="1.0" encoding="utf-8"?>
<a:theme xmlns:a="http://schemas.openxmlformats.org/drawingml/2006/main" name="Virtual Campaign by Slidesgo">
  <a:themeElements>
    <a:clrScheme name="Simple Light">
      <a:dk1>
        <a:srgbClr val="00004D"/>
      </a:dk1>
      <a:lt1>
        <a:srgbClr val="FFFFFF"/>
      </a:lt1>
      <a:dk2>
        <a:srgbClr val="FFEFE1"/>
      </a:dk2>
      <a:lt2>
        <a:srgbClr val="FFEFE1"/>
      </a:lt2>
      <a:accent1>
        <a:srgbClr val="FAEA00"/>
      </a:accent1>
      <a:accent2>
        <a:srgbClr val="00B181"/>
      </a:accent2>
      <a:accent3>
        <a:srgbClr val="00004D"/>
      </a:accent3>
      <a:accent4>
        <a:srgbClr val="00B9FF"/>
      </a:accent4>
      <a:accent5>
        <a:srgbClr val="FF7AA1"/>
      </a:accent5>
      <a:accent6>
        <a:srgbClr val="FF6A00"/>
      </a:accent6>
      <a:hlink>
        <a:srgbClr val="0000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13956</TotalTime>
  <Words>2801</Words>
  <Application>Microsoft Macintosh PowerPoint</Application>
  <PresentationFormat>On-screen Show (16:9)</PresentationFormat>
  <Paragraphs>513</Paragraphs>
  <Slides>66</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Cambria Math</vt:lpstr>
      <vt:lpstr>Baloo 2</vt:lpstr>
      <vt:lpstr>Arial</vt:lpstr>
      <vt:lpstr>Concert One</vt:lpstr>
      <vt:lpstr>Teko</vt:lpstr>
      <vt:lpstr>Virtual Campaign by Slidesgo</vt:lpstr>
      <vt:lpstr>MATLAB </vt:lpstr>
      <vt:lpstr>What is one of the ultimate goals of a model?</vt:lpstr>
      <vt:lpstr>PREDICT</vt:lpstr>
      <vt:lpstr>Computational models make predictions based on hypotheses. They predict the state of an outcome variable (y) given new information x or at a new time point (xt)</vt:lpstr>
      <vt:lpstr>How do computers learn?</vt:lpstr>
      <vt:lpstr>How do computers learn?</vt:lpstr>
      <vt:lpstr>How do computers learn?</vt:lpstr>
      <vt:lpstr>What is a regression ?</vt:lpstr>
      <vt:lpstr>To put it simply a regression is a set of statistical tools used to describe and quantify the relationship between dependent and independent variables </vt:lpstr>
      <vt:lpstr>Dependent variables (y) are the outcomes we wish to predict based on independent variables </vt:lpstr>
      <vt:lpstr>Independent variables (x) are the covariates/ predictors / features we think change the value of the outcome variable in a quantifiable way</vt:lpstr>
      <vt:lpstr>Types of regression models </vt:lpstr>
      <vt:lpstr>Linear regression models </vt:lpstr>
      <vt:lpstr>Linear Regression Models</vt:lpstr>
      <vt:lpstr>Linear Regression Models</vt:lpstr>
      <vt:lpstr>Dummy Coding</vt:lpstr>
      <vt:lpstr>Dummy Coding</vt:lpstr>
      <vt:lpstr>Dummy Coding</vt:lpstr>
      <vt:lpstr>Dummy Coding</vt:lpstr>
      <vt:lpstr>Dummy Coding</vt:lpstr>
      <vt:lpstr>Effect Coding</vt:lpstr>
      <vt:lpstr>Effect Coding</vt:lpstr>
      <vt:lpstr>Effect Coding</vt:lpstr>
      <vt:lpstr>Effect Coding</vt:lpstr>
      <vt:lpstr>Effect Coding</vt:lpstr>
      <vt:lpstr>Effect Coding</vt:lpstr>
      <vt:lpstr>Linear Regression Models</vt:lpstr>
      <vt:lpstr>Linear Regression Models</vt:lpstr>
      <vt:lpstr>Linear Regression Models</vt:lpstr>
      <vt:lpstr>Linear Regression Models</vt:lpstr>
      <vt:lpstr>Linear Regression Models</vt:lpstr>
      <vt:lpstr>Multicollinearity </vt:lpstr>
      <vt:lpstr>Logistic Regression </vt:lpstr>
      <vt:lpstr>Logistic Regression </vt:lpstr>
      <vt:lpstr>Logistic Regression </vt:lpstr>
      <vt:lpstr>Logistic Regression </vt:lpstr>
      <vt:lpstr>Odds</vt:lpstr>
      <vt:lpstr>Logistic Regression </vt:lpstr>
      <vt:lpstr>Logistic Regression </vt:lpstr>
      <vt:lpstr>Nested data </vt:lpstr>
      <vt:lpstr>Nested data </vt:lpstr>
      <vt:lpstr>Nested data </vt:lpstr>
      <vt:lpstr>Nested data </vt:lpstr>
      <vt:lpstr>Nested data </vt:lpstr>
      <vt:lpstr>Nested data </vt:lpstr>
      <vt:lpstr>Nested data </vt:lpstr>
      <vt:lpstr>Nested data </vt:lpstr>
      <vt:lpstr>Hierarchical regressions </vt:lpstr>
      <vt:lpstr>Hierarchical regressions </vt:lpstr>
      <vt:lpstr>Hierarchical regressions </vt:lpstr>
      <vt:lpstr>Hierarchical regressions </vt:lpstr>
      <vt:lpstr>Hierarchical regressions </vt:lpstr>
      <vt:lpstr>Hierarchical regressions </vt:lpstr>
      <vt:lpstr>Fixed vs Random effects</vt:lpstr>
      <vt:lpstr>Fixed vs Random effects</vt:lpstr>
      <vt:lpstr>Model selection revisted </vt:lpstr>
      <vt:lpstr>Overfitting</vt:lpstr>
      <vt:lpstr>Support Vector Machines</vt:lpstr>
      <vt:lpstr>Support Vector Machines</vt:lpstr>
      <vt:lpstr>Support Vector Machines</vt:lpstr>
      <vt:lpstr>Support Vector Machines</vt:lpstr>
      <vt:lpstr>Support Vector Machines</vt:lpstr>
      <vt:lpstr>Support Vector Machines</vt:lpstr>
      <vt:lpstr>Support Vector Machines</vt:lpstr>
      <vt:lpstr>Support Vector Machines</vt:lpstr>
      <vt:lpstr>Support Vector Machines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 </dc:title>
  <cp:lastModifiedBy>Jason Da Silva Castanheira</cp:lastModifiedBy>
  <cp:revision>73</cp:revision>
  <dcterms:modified xsi:type="dcterms:W3CDTF">2021-03-19T23:26:25Z</dcterms:modified>
</cp:coreProperties>
</file>